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3" r:id="rId1"/>
    <p:sldMasterId id="2147483665" r:id="rId2"/>
  </p:sldMasterIdLst>
  <p:notesMasterIdLst>
    <p:notesMasterId r:id="rId34"/>
  </p:notesMasterIdLst>
  <p:handoutMasterIdLst>
    <p:handoutMasterId r:id="rId35"/>
  </p:handoutMasterIdLst>
  <p:sldIdLst>
    <p:sldId id="256" r:id="rId3"/>
    <p:sldId id="289" r:id="rId4"/>
    <p:sldId id="266" r:id="rId5"/>
    <p:sldId id="267" r:id="rId6"/>
    <p:sldId id="308" r:id="rId7"/>
    <p:sldId id="299" r:id="rId8"/>
    <p:sldId id="268" r:id="rId9"/>
    <p:sldId id="269" r:id="rId10"/>
    <p:sldId id="307" r:id="rId11"/>
    <p:sldId id="272" r:id="rId12"/>
    <p:sldId id="282" r:id="rId13"/>
    <p:sldId id="273" r:id="rId14"/>
    <p:sldId id="274" r:id="rId15"/>
    <p:sldId id="292" r:id="rId16"/>
    <p:sldId id="293" r:id="rId17"/>
    <p:sldId id="297" r:id="rId18"/>
    <p:sldId id="294" r:id="rId19"/>
    <p:sldId id="295" r:id="rId20"/>
    <p:sldId id="296" r:id="rId21"/>
    <p:sldId id="275" r:id="rId22"/>
    <p:sldId id="300" r:id="rId23"/>
    <p:sldId id="306" r:id="rId24"/>
    <p:sldId id="305" r:id="rId25"/>
    <p:sldId id="303" r:id="rId26"/>
    <p:sldId id="302" r:id="rId27"/>
    <p:sldId id="276" r:id="rId28"/>
    <p:sldId id="277" r:id="rId29"/>
    <p:sldId id="278" r:id="rId30"/>
    <p:sldId id="279" r:id="rId31"/>
    <p:sldId id="280" r:id="rId32"/>
    <p:sldId id="291" r:id="rId33"/>
  </p:sldIdLst>
  <p:sldSz cx="9144000" cy="6858000" type="screen4x3"/>
  <p:notesSz cx="6881813"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00"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00"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00"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00"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00" charset="-128"/>
        <a:cs typeface="+mn-cs"/>
      </a:defRPr>
    </a:lvl5pPr>
    <a:lvl6pPr marL="2286000" algn="l" defTabSz="914400" rtl="0" eaLnBrk="1" latinLnBrk="0" hangingPunct="1">
      <a:defRPr sz="2400" kern="1200">
        <a:solidFill>
          <a:schemeClr val="tx1"/>
        </a:solidFill>
        <a:latin typeface="Arial" charset="0"/>
        <a:ea typeface="ＭＳ Ｐゴシック" pitchFamily="100" charset="-128"/>
        <a:cs typeface="+mn-cs"/>
      </a:defRPr>
    </a:lvl6pPr>
    <a:lvl7pPr marL="2743200" algn="l" defTabSz="914400" rtl="0" eaLnBrk="1" latinLnBrk="0" hangingPunct="1">
      <a:defRPr sz="2400" kern="1200">
        <a:solidFill>
          <a:schemeClr val="tx1"/>
        </a:solidFill>
        <a:latin typeface="Arial" charset="0"/>
        <a:ea typeface="ＭＳ Ｐゴシック" pitchFamily="100" charset="-128"/>
        <a:cs typeface="+mn-cs"/>
      </a:defRPr>
    </a:lvl7pPr>
    <a:lvl8pPr marL="3200400" algn="l" defTabSz="914400" rtl="0" eaLnBrk="1" latinLnBrk="0" hangingPunct="1">
      <a:defRPr sz="2400" kern="1200">
        <a:solidFill>
          <a:schemeClr val="tx1"/>
        </a:solidFill>
        <a:latin typeface="Arial" charset="0"/>
        <a:ea typeface="ＭＳ Ｐゴシック" pitchFamily="100" charset="-128"/>
        <a:cs typeface="+mn-cs"/>
      </a:defRPr>
    </a:lvl8pPr>
    <a:lvl9pPr marL="3657600" algn="l" defTabSz="914400" rtl="0" eaLnBrk="1" latinLnBrk="0" hangingPunct="1">
      <a:defRPr sz="2400" kern="1200">
        <a:solidFill>
          <a:schemeClr val="tx1"/>
        </a:solidFill>
        <a:latin typeface="Arial" charset="0"/>
        <a:ea typeface="ＭＳ Ｐゴシック" pitchFamily="10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5293"/>
    <a:srgbClr val="009999"/>
    <a:srgbClr val="333399"/>
    <a:srgbClr val="BBE0E3"/>
    <a:srgbClr val="808080"/>
    <a:srgbClr val="99CC00"/>
    <a:srgbClr val="00B9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19" autoAdjust="0"/>
    <p:restoredTop sz="94700" autoAdjust="0"/>
  </p:normalViewPr>
  <p:slideViewPr>
    <p:cSldViewPr>
      <p:cViewPr>
        <p:scale>
          <a:sx n="125" d="100"/>
          <a:sy n="125" d="100"/>
        </p:scale>
        <p:origin x="-114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&#65279;<?xml version="1.0" encoding="UTF-8" standalone="yes"?>
<Relationships xmlns="http://schemas.openxmlformats.org/package/2006/relationships">
  <Relationship Id="rId8" Type="http://schemas.openxmlformats.org/officeDocument/2006/relationships/slide" Target="slides/slide6.xml" />
  <Relationship Id="rId13" Type="http://schemas.openxmlformats.org/officeDocument/2006/relationships/slide" Target="slides/slide11.xml" />
  <Relationship Id="rId18" Type="http://schemas.openxmlformats.org/officeDocument/2006/relationships/slide" Target="slides/slide16.xml" />
  <Relationship Id="rId26" Type="http://schemas.openxmlformats.org/officeDocument/2006/relationships/slide" Target="slides/slide24.xml" />
  <Relationship Id="rId39" Type="http://schemas.openxmlformats.org/officeDocument/2006/relationships/tableStyles" Target="tableStyles.xml" />
  <Relationship Id="rId3" Type="http://schemas.openxmlformats.org/officeDocument/2006/relationships/slide" Target="slides/slide1.xml" />
  <Relationship Id="rId21" Type="http://schemas.openxmlformats.org/officeDocument/2006/relationships/slide" Target="slides/slide19.xml" />
  <Relationship Id="rId34" Type="http://schemas.openxmlformats.org/officeDocument/2006/relationships/notesMaster" Target="notesMasters/notesMaster1.xml" />
  <Relationship Id="rId7" Type="http://schemas.openxmlformats.org/officeDocument/2006/relationships/slide" Target="slides/slide5.xml" />
  <Relationship Id="rId12" Type="http://schemas.openxmlformats.org/officeDocument/2006/relationships/slide" Target="slides/slide10.xml" />
  <Relationship Id="rId17" Type="http://schemas.openxmlformats.org/officeDocument/2006/relationships/slide" Target="slides/slide15.xml" />
  <Relationship Id="rId25" Type="http://schemas.openxmlformats.org/officeDocument/2006/relationships/slide" Target="slides/slide23.xml" />
  <Relationship Id="rId33" Type="http://schemas.openxmlformats.org/officeDocument/2006/relationships/slide" Target="slides/slide31.xml" />
  <Relationship Id="rId38" Type="http://schemas.openxmlformats.org/officeDocument/2006/relationships/theme" Target="theme/theme1.xml" />
  <Relationship Id="rId2" Type="http://schemas.openxmlformats.org/officeDocument/2006/relationships/slideMaster" Target="slideMasters/slideMaster2.xml" />
  <Relationship Id="rId16" Type="http://schemas.openxmlformats.org/officeDocument/2006/relationships/slide" Target="slides/slide14.xml" />
  <Relationship Id="rId20" Type="http://schemas.openxmlformats.org/officeDocument/2006/relationships/slide" Target="slides/slide18.xml" />
  <Relationship Id="rId29" Type="http://schemas.openxmlformats.org/officeDocument/2006/relationships/slide" Target="slides/slide27.xml" />
  <Relationship Id="rId1" Type="http://schemas.openxmlformats.org/officeDocument/2006/relationships/slideMaster" Target="slideMasters/slideMaster1.xml" />
  <Relationship Id="rId6" Type="http://schemas.openxmlformats.org/officeDocument/2006/relationships/slide" Target="slides/slide4.xml" />
  <Relationship Id="rId11" Type="http://schemas.openxmlformats.org/officeDocument/2006/relationships/slide" Target="slides/slide9.xml" />
  <Relationship Id="rId24" Type="http://schemas.openxmlformats.org/officeDocument/2006/relationships/slide" Target="slides/slide22.xml" />
  <Relationship Id="rId32" Type="http://schemas.openxmlformats.org/officeDocument/2006/relationships/slide" Target="slides/slide30.xml" />
  <Relationship Id="rId37" Type="http://schemas.openxmlformats.org/officeDocument/2006/relationships/viewProps" Target="viewProps.xml" />
  <Relationship Id="rId5" Type="http://schemas.openxmlformats.org/officeDocument/2006/relationships/slide" Target="slides/slide3.xml" />
  <Relationship Id="rId15" Type="http://schemas.openxmlformats.org/officeDocument/2006/relationships/slide" Target="slides/slide13.xml" />
  <Relationship Id="rId23" Type="http://schemas.openxmlformats.org/officeDocument/2006/relationships/slide" Target="slides/slide21.xml" />
  <Relationship Id="rId28" Type="http://schemas.openxmlformats.org/officeDocument/2006/relationships/slide" Target="slides/slide26.xml" />
  <Relationship Id="rId36" Type="http://schemas.openxmlformats.org/officeDocument/2006/relationships/presProps" Target="presProps.xml" />
  <Relationship Id="rId10" Type="http://schemas.openxmlformats.org/officeDocument/2006/relationships/slide" Target="slides/slide8.xml" />
  <Relationship Id="rId19" Type="http://schemas.openxmlformats.org/officeDocument/2006/relationships/slide" Target="slides/slide17.xml" />
  <Relationship Id="rId31" Type="http://schemas.openxmlformats.org/officeDocument/2006/relationships/slide" Target="slides/slide29.xml" />
  <Relationship Id="rId4" Type="http://schemas.openxmlformats.org/officeDocument/2006/relationships/slide" Target="slides/slide2.xml" />
  <Relationship Id="rId9" Type="http://schemas.openxmlformats.org/officeDocument/2006/relationships/slide" Target="slides/slide7.xml" />
  <Relationship Id="rId14" Type="http://schemas.openxmlformats.org/officeDocument/2006/relationships/slide" Target="slides/slide12.xml" />
  <Relationship Id="rId22" Type="http://schemas.openxmlformats.org/officeDocument/2006/relationships/slide" Target="slides/slide20.xml" />
  <Relationship Id="rId27" Type="http://schemas.openxmlformats.org/officeDocument/2006/relationships/slide" Target="slides/slide25.xml" />
  <Relationship Id="rId30" Type="http://schemas.openxmlformats.org/officeDocument/2006/relationships/slide" Target="slides/slide28.xml" />
  <Relationship Id="rId35" Type="http://schemas.openxmlformats.org/officeDocument/2006/relationships/handoutMaster" Target="handoutMasters/handoutMaster1.xml" />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dirty="0"/>
          </a:p>
        </p:txBody>
      </p:sp>
      <p:sp>
        <p:nvSpPr>
          <p:cNvPr id="74755" name="Rectangle 3"/>
          <p:cNvSpPr>
            <a:spLocks noGrp="1" noChangeArrowheads="1"/>
          </p:cNvSpPr>
          <p:nvPr>
            <p:ph type="dt" sz="quarter" idx="1"/>
          </p:nvPr>
        </p:nvSpPr>
        <p:spPr bwMode="auto">
          <a:xfrm>
            <a:off x="3897313" y="0"/>
            <a:ext cx="298291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dirty="0"/>
          </a:p>
        </p:txBody>
      </p:sp>
      <p:sp>
        <p:nvSpPr>
          <p:cNvPr id="74756" name="Rectangle 4"/>
          <p:cNvSpPr>
            <a:spLocks noGrp="1" noChangeArrowheads="1"/>
          </p:cNvSpPr>
          <p:nvPr>
            <p:ph type="ftr" sz="quarter" idx="2"/>
          </p:nvPr>
        </p:nvSpPr>
        <p:spPr bwMode="auto">
          <a:xfrm>
            <a:off x="0" y="8829675"/>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dirty="0"/>
          </a:p>
        </p:txBody>
      </p:sp>
      <p:sp>
        <p:nvSpPr>
          <p:cNvPr id="74757" name="Rectangle 5"/>
          <p:cNvSpPr>
            <a:spLocks noGrp="1" noChangeArrowheads="1"/>
          </p:cNvSpPr>
          <p:nvPr>
            <p:ph type="sldNum" sz="quarter" idx="3"/>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0D53BB5-FAFA-46BF-8C2F-19F594C4E091}" type="slidenum">
              <a:rPr lang="en-US" altLang="en-US"/>
              <a:pPr/>
              <a:t>‹#›</a:t>
            </a:fld>
            <a:endParaRPr lang="en-US" altLang="en-US" dirty="0"/>
          </a:p>
        </p:txBody>
      </p:sp>
    </p:spTree>
    <p:extLst>
      <p:ext uri="{BB962C8B-B14F-4D97-AF65-F5344CB8AC3E}">
        <p14:creationId xmlns:p14="http://schemas.microsoft.com/office/powerpoint/2010/main" val="583560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dirty="0"/>
          </a:p>
        </p:txBody>
      </p:sp>
      <p:sp>
        <p:nvSpPr>
          <p:cNvPr id="79875" name="Rectangle 3"/>
          <p:cNvSpPr>
            <a:spLocks noGrp="1" noChangeArrowheads="1"/>
          </p:cNvSpPr>
          <p:nvPr>
            <p:ph type="dt" idx="1"/>
          </p:nvPr>
        </p:nvSpPr>
        <p:spPr bwMode="auto">
          <a:xfrm>
            <a:off x="3897313" y="0"/>
            <a:ext cx="298291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dirty="0"/>
          </a:p>
        </p:txBody>
      </p:sp>
      <p:sp>
        <p:nvSpPr>
          <p:cNvPr id="79876"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9877" name="Rectangle 5"/>
          <p:cNvSpPr>
            <a:spLocks noGrp="1" noChangeArrowheads="1"/>
          </p:cNvSpPr>
          <p:nvPr>
            <p:ph type="body" sz="quarter" idx="3"/>
          </p:nvPr>
        </p:nvSpPr>
        <p:spPr bwMode="auto">
          <a:xfrm>
            <a:off x="688975" y="4416425"/>
            <a:ext cx="55054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9878" name="Rectangle 6"/>
          <p:cNvSpPr>
            <a:spLocks noGrp="1" noChangeArrowheads="1"/>
          </p:cNvSpPr>
          <p:nvPr>
            <p:ph type="ftr" sz="quarter" idx="4"/>
          </p:nvPr>
        </p:nvSpPr>
        <p:spPr bwMode="auto">
          <a:xfrm>
            <a:off x="0" y="8829675"/>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dirty="0"/>
          </a:p>
        </p:txBody>
      </p:sp>
      <p:sp>
        <p:nvSpPr>
          <p:cNvPr id="79879" name="Rectangle 7"/>
          <p:cNvSpPr>
            <a:spLocks noGrp="1" noChangeArrowheads="1"/>
          </p:cNvSpPr>
          <p:nvPr>
            <p:ph type="sldNum" sz="quarter" idx="5"/>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74BC035-9D26-43CF-85EE-2E9FEDD5DE3A}" type="slidenum">
              <a:rPr lang="en-US" altLang="en-US"/>
              <a:pPr/>
              <a:t>‹#›</a:t>
            </a:fld>
            <a:endParaRPr lang="en-US" altLang="en-US" dirty="0"/>
          </a:p>
        </p:txBody>
      </p:sp>
    </p:spTree>
    <p:extLst>
      <p:ext uri="{BB962C8B-B14F-4D97-AF65-F5344CB8AC3E}">
        <p14:creationId xmlns:p14="http://schemas.microsoft.com/office/powerpoint/2010/main" val="29006389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00"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00"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00"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00"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0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9138" name="Rectangle 2"/>
          <p:cNvSpPr>
            <a:spLocks noGrp="1" noChangeArrowheads="1"/>
          </p:cNvSpPr>
          <p:nvPr>
            <p:ph type="ctrTitle"/>
          </p:nvPr>
        </p:nvSpPr>
        <p:spPr>
          <a:xfrm>
            <a:off x="685800" y="2130425"/>
            <a:ext cx="7772400" cy="1470025"/>
          </a:xfrm>
        </p:spPr>
        <p:txBody>
          <a:bodyPr/>
          <a:lstStyle>
            <a:lvl1pPr>
              <a:defRPr sz="4000"/>
            </a:lvl1pPr>
          </a:lstStyle>
          <a:p>
            <a:pPr lvl="0"/>
            <a:r>
              <a:rPr lang="en-US" altLang="en-US" noProof="0" dirty="0" smtClean="0"/>
              <a:t>Click to edit Master title style</a:t>
            </a:r>
          </a:p>
        </p:txBody>
      </p:sp>
      <p:sp>
        <p:nvSpPr>
          <p:cNvPr id="219139" name="Rectangle 3"/>
          <p:cNvSpPr>
            <a:spLocks noGrp="1" noChangeArrowheads="1"/>
          </p:cNvSpPr>
          <p:nvPr>
            <p:ph type="subTitle" idx="1"/>
          </p:nvPr>
        </p:nvSpPr>
        <p:spPr>
          <a:xfrm>
            <a:off x="1371600" y="3886200"/>
            <a:ext cx="6400800" cy="1752600"/>
          </a:xfrm>
        </p:spPr>
        <p:txBody>
          <a:bodyPr/>
          <a:lstStyle>
            <a:lvl1pPr marL="0" indent="0" algn="ctr">
              <a:buFontTx/>
              <a:buNone/>
              <a:defRPr sz="2800"/>
            </a:lvl1pPr>
          </a:lstStyle>
          <a:p>
            <a:pPr lvl="0"/>
            <a:r>
              <a:rPr lang="en-US" altLang="en-US" noProof="0" dirty="0" smtClean="0"/>
              <a:t>Click to edit Master subtitle style</a:t>
            </a:r>
          </a:p>
        </p:txBody>
      </p:sp>
      <p:sp>
        <p:nvSpPr>
          <p:cNvPr id="219140" name="Rectangle 4"/>
          <p:cNvSpPr>
            <a:spLocks noGrp="1" noChangeArrowheads="1"/>
          </p:cNvSpPr>
          <p:nvPr>
            <p:ph type="dt" sz="half" idx="2"/>
          </p:nvPr>
        </p:nvSpPr>
        <p:spPr/>
        <p:txBody>
          <a:bodyPr/>
          <a:lstStyle>
            <a:lvl1pPr>
              <a:defRPr/>
            </a:lvl1pPr>
          </a:lstStyle>
          <a:p>
            <a:endParaRPr lang="en-US" altLang="en-US" dirty="0"/>
          </a:p>
        </p:txBody>
      </p:sp>
      <p:sp>
        <p:nvSpPr>
          <p:cNvPr id="219141" name="Rectangle 5"/>
          <p:cNvSpPr>
            <a:spLocks noGrp="1" noChangeArrowheads="1"/>
          </p:cNvSpPr>
          <p:nvPr>
            <p:ph type="ftr" sz="quarter" idx="3"/>
          </p:nvPr>
        </p:nvSpPr>
        <p:spPr/>
        <p:txBody>
          <a:bodyPr/>
          <a:lstStyle>
            <a:lvl1pPr>
              <a:defRPr/>
            </a:lvl1pPr>
          </a:lstStyle>
          <a:p>
            <a:endParaRPr lang="en-US" altLang="en-US" dirty="0"/>
          </a:p>
        </p:txBody>
      </p:sp>
      <p:sp>
        <p:nvSpPr>
          <p:cNvPr id="219142" name="Rectangle 6"/>
          <p:cNvSpPr>
            <a:spLocks noGrp="1" noChangeArrowheads="1"/>
          </p:cNvSpPr>
          <p:nvPr>
            <p:ph type="sldNum" sz="quarter" idx="4"/>
          </p:nvPr>
        </p:nvSpPr>
        <p:spPr/>
        <p:txBody>
          <a:bodyPr/>
          <a:lstStyle>
            <a:lvl1pPr>
              <a:defRPr/>
            </a:lvl1pPr>
          </a:lstStyle>
          <a:p>
            <a:fld id="{82ED5500-C921-4D17-9A13-BE12BBAB553F}" type="slidenum">
              <a:rPr lang="en-US" altLang="en-US"/>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BA1FDA01-4887-48D6-A85B-B70B3F5A576E}" type="slidenum">
              <a:rPr lang="en-US" altLang="en-US"/>
              <a:pPr/>
              <a:t>‹#›</a:t>
            </a:fld>
            <a:endParaRPr lang="en-US" altLang="en-US" dirty="0"/>
          </a:p>
        </p:txBody>
      </p:sp>
    </p:spTree>
    <p:extLst>
      <p:ext uri="{BB962C8B-B14F-4D97-AF65-F5344CB8AC3E}">
        <p14:creationId xmlns:p14="http://schemas.microsoft.com/office/powerpoint/2010/main" val="1899781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70F355AE-1033-41AE-9EED-B508FD897F9F}" type="slidenum">
              <a:rPr lang="en-US" altLang="en-US"/>
              <a:pPr/>
              <a:t>‹#›</a:t>
            </a:fld>
            <a:endParaRPr lang="en-US" altLang="en-US" dirty="0"/>
          </a:p>
        </p:txBody>
      </p:sp>
    </p:spTree>
    <p:extLst>
      <p:ext uri="{BB962C8B-B14F-4D97-AF65-F5344CB8AC3E}">
        <p14:creationId xmlns:p14="http://schemas.microsoft.com/office/powerpoint/2010/main" val="223704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 Content w/ 1 column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srgbClr val="666666"/>
              </a:solidFill>
            </a:endParaRPr>
          </a:p>
        </p:txBody>
      </p:sp>
      <p:sp>
        <p:nvSpPr>
          <p:cNvPr id="5" name="Slide Number Placeholder 4"/>
          <p:cNvSpPr>
            <a:spLocks noGrp="1"/>
          </p:cNvSpPr>
          <p:nvPr>
            <p:ph type="sldNum" sz="quarter" idx="12"/>
          </p:nvPr>
        </p:nvSpPr>
        <p:spPr/>
        <p:txBody>
          <a:bodyPr/>
          <a:lstStyle/>
          <a:p>
            <a:fld id="{33D6E5A2-EC83-451F-A719-9AC1370DD5CF}" type="slidenum">
              <a:rPr lang="en-US" smtClean="0">
                <a:solidFill>
                  <a:srgbClr val="666666"/>
                </a:solidFill>
              </a:rPr>
              <a:pPr/>
              <a:t>‹#›</a:t>
            </a:fld>
            <a:endParaRPr lang="en-US" dirty="0">
              <a:solidFill>
                <a:srgbClr val="666666"/>
              </a:solidFill>
            </a:endParaRPr>
          </a:p>
        </p:txBody>
      </p:sp>
      <p:sp>
        <p:nvSpPr>
          <p:cNvPr id="7" name="Content Placeholder 6"/>
          <p:cNvSpPr>
            <a:spLocks noGrp="1"/>
          </p:cNvSpPr>
          <p:nvPr>
            <p:ph sz="quarter" idx="13"/>
          </p:nvPr>
        </p:nvSpPr>
        <p:spPr>
          <a:xfrm>
            <a:off x="762000" y="1600200"/>
            <a:ext cx="8001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4"/>
          </p:nvPr>
        </p:nvSpPr>
        <p:spPr/>
        <p:txBody>
          <a:bodyPr/>
          <a:lstStyle/>
          <a:p>
            <a:r>
              <a:rPr lang="en-AU" smtClean="0">
                <a:solidFill>
                  <a:srgbClr val="666666"/>
                </a:solidFill>
              </a:rPr>
              <a:t>@2016 Seyfarth Shaw LLP</a:t>
            </a:r>
            <a:endParaRPr lang="en-AU" dirty="0">
              <a:solidFill>
                <a:srgbClr val="666666"/>
              </a:solidFill>
            </a:endParaRPr>
          </a:p>
        </p:txBody>
      </p:sp>
    </p:spTree>
    <p:extLst>
      <p:ext uri="{BB962C8B-B14F-4D97-AF65-F5344CB8AC3E}">
        <p14:creationId xmlns:p14="http://schemas.microsoft.com/office/powerpoint/2010/main" val="866370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White Content 2 column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lstStyle/>
          <a:p>
            <a:r>
              <a:rPr lang="en-US" dirty="0" smtClean="0"/>
              <a:t>Click to edit Master title style</a:t>
            </a:r>
            <a:endParaRPr lang="en-US" dirty="0"/>
          </a:p>
        </p:txBody>
      </p:sp>
      <p:sp>
        <p:nvSpPr>
          <p:cNvPr id="3" name="Content Placeholder 2"/>
          <p:cNvSpPr>
            <a:spLocks noGrp="1"/>
          </p:cNvSpPr>
          <p:nvPr>
            <p:ph sz="half" idx="1"/>
          </p:nvPr>
        </p:nvSpPr>
        <p:spPr>
          <a:xfrm>
            <a:off x="762000" y="1600200"/>
            <a:ext cx="4038600" cy="4525963"/>
          </a:xfrm>
        </p:spPr>
        <p:txBody>
          <a:bodyPr lIns="0" tIns="0" rIns="0" bIns="0"/>
          <a:lstStyle>
            <a:lvl1pPr marL="0" indent="0">
              <a:buFont typeface="Arial" pitchFamily="34" charset="0"/>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76800" y="1600200"/>
            <a:ext cx="4038600" cy="4525963"/>
          </a:xfrm>
        </p:spPr>
        <p:txBody>
          <a:bodyPr/>
          <a:lstStyle>
            <a:lvl1pPr marL="0" indent="0">
              <a:buFont typeface="Arial" pitchFamily="34" charset="0"/>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dirty="0">
              <a:solidFill>
                <a:srgbClr val="666666"/>
              </a:solidFill>
            </a:endParaRPr>
          </a:p>
        </p:txBody>
      </p:sp>
      <p:sp>
        <p:nvSpPr>
          <p:cNvPr id="7" name="Slide Number Placeholder 6"/>
          <p:cNvSpPr>
            <a:spLocks noGrp="1"/>
          </p:cNvSpPr>
          <p:nvPr>
            <p:ph type="sldNum" sz="quarter" idx="12"/>
          </p:nvPr>
        </p:nvSpPr>
        <p:spPr/>
        <p:txBody>
          <a:bodyPr/>
          <a:lstStyle/>
          <a:p>
            <a:fld id="{33D6E5A2-EC83-451F-A719-9AC1370DD5CF}" type="slidenum">
              <a:rPr lang="en-US" smtClean="0">
                <a:solidFill>
                  <a:srgbClr val="666666"/>
                </a:solidFill>
              </a:rPr>
              <a:pPr/>
              <a:t>‹#›</a:t>
            </a:fld>
            <a:endParaRPr lang="en-US" dirty="0">
              <a:solidFill>
                <a:srgbClr val="666666"/>
              </a:solidFill>
            </a:endParaRPr>
          </a:p>
        </p:txBody>
      </p:sp>
      <p:sp>
        <p:nvSpPr>
          <p:cNvPr id="6" name="Footer Placeholder 5"/>
          <p:cNvSpPr>
            <a:spLocks noGrp="1"/>
          </p:cNvSpPr>
          <p:nvPr>
            <p:ph type="ftr" sz="quarter" idx="13"/>
          </p:nvPr>
        </p:nvSpPr>
        <p:spPr/>
        <p:txBody>
          <a:bodyPr/>
          <a:lstStyle/>
          <a:p>
            <a:r>
              <a:rPr lang="en-AU" smtClean="0">
                <a:solidFill>
                  <a:srgbClr val="666666"/>
                </a:solidFill>
              </a:rPr>
              <a:t>@2016 Seyfarth Shaw LLP</a:t>
            </a:r>
            <a:endParaRPr lang="en-AU" dirty="0">
              <a:solidFill>
                <a:srgbClr val="666666"/>
              </a:solidFill>
            </a:endParaRPr>
          </a:p>
        </p:txBody>
      </p:sp>
    </p:spTree>
    <p:extLst>
      <p:ext uri="{BB962C8B-B14F-4D97-AF65-F5344CB8AC3E}">
        <p14:creationId xmlns:p14="http://schemas.microsoft.com/office/powerpoint/2010/main" val="1797010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White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solidFill>
                <a:srgbClr val="666666"/>
              </a:solidFill>
            </a:endParaRPr>
          </a:p>
        </p:txBody>
      </p:sp>
      <p:sp>
        <p:nvSpPr>
          <p:cNvPr id="5" name="Slide Number Placeholder 4"/>
          <p:cNvSpPr>
            <a:spLocks noGrp="1"/>
          </p:cNvSpPr>
          <p:nvPr>
            <p:ph type="sldNum" sz="quarter" idx="12"/>
          </p:nvPr>
        </p:nvSpPr>
        <p:spPr/>
        <p:txBody>
          <a:bodyPr/>
          <a:lstStyle/>
          <a:p>
            <a:fld id="{33D6E5A2-EC83-451F-A719-9AC1370DD5CF}" type="slidenum">
              <a:rPr lang="en-US" smtClean="0">
                <a:solidFill>
                  <a:srgbClr val="666666"/>
                </a:solidFill>
              </a:rPr>
              <a:pPr/>
              <a:t>‹#›</a:t>
            </a:fld>
            <a:endParaRPr lang="en-US" dirty="0">
              <a:solidFill>
                <a:srgbClr val="666666"/>
              </a:solidFill>
            </a:endParaRPr>
          </a:p>
        </p:txBody>
      </p:sp>
      <p:sp>
        <p:nvSpPr>
          <p:cNvPr id="4" name="Footer Placeholder 3"/>
          <p:cNvSpPr>
            <a:spLocks noGrp="1"/>
          </p:cNvSpPr>
          <p:nvPr>
            <p:ph type="ftr" sz="quarter" idx="13"/>
          </p:nvPr>
        </p:nvSpPr>
        <p:spPr/>
        <p:txBody>
          <a:bodyPr/>
          <a:lstStyle/>
          <a:p>
            <a:r>
              <a:rPr lang="en-AU" smtClean="0">
                <a:solidFill>
                  <a:srgbClr val="666666"/>
                </a:solidFill>
              </a:rPr>
              <a:t>@2016 Seyfarth Shaw LLP</a:t>
            </a:r>
            <a:endParaRPr lang="en-AU" dirty="0">
              <a:solidFill>
                <a:srgbClr val="666666"/>
              </a:solidFill>
            </a:endParaRPr>
          </a:p>
        </p:txBody>
      </p:sp>
    </p:spTree>
    <p:extLst>
      <p:ext uri="{BB962C8B-B14F-4D97-AF65-F5344CB8AC3E}">
        <p14:creationId xmlns:p14="http://schemas.microsoft.com/office/powerpoint/2010/main" val="3164997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D7AFA042-2070-467B-864C-EE69988E1653}" type="slidenum">
              <a:rPr lang="en-US" altLang="en-US"/>
              <a:pPr/>
              <a:t>‹#›</a:t>
            </a:fld>
            <a:endParaRPr lang="en-US" altLang="en-US" dirty="0"/>
          </a:p>
        </p:txBody>
      </p:sp>
    </p:spTree>
    <p:extLst>
      <p:ext uri="{BB962C8B-B14F-4D97-AF65-F5344CB8AC3E}">
        <p14:creationId xmlns:p14="http://schemas.microsoft.com/office/powerpoint/2010/main" val="3648997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27E77A89-C70E-4545-8296-770D45083380}" type="slidenum">
              <a:rPr lang="en-US" altLang="en-US"/>
              <a:pPr/>
              <a:t>‹#›</a:t>
            </a:fld>
            <a:endParaRPr lang="en-US" altLang="en-US" dirty="0"/>
          </a:p>
        </p:txBody>
      </p:sp>
    </p:spTree>
    <p:extLst>
      <p:ext uri="{BB962C8B-B14F-4D97-AF65-F5344CB8AC3E}">
        <p14:creationId xmlns:p14="http://schemas.microsoft.com/office/powerpoint/2010/main" val="1025111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8AE3F47B-D060-4AA3-A888-1E89C594AEA3}" type="slidenum">
              <a:rPr lang="en-US" altLang="en-US"/>
              <a:pPr/>
              <a:t>‹#›</a:t>
            </a:fld>
            <a:endParaRPr lang="en-US" altLang="en-US" dirty="0"/>
          </a:p>
        </p:txBody>
      </p:sp>
    </p:spTree>
    <p:extLst>
      <p:ext uri="{BB962C8B-B14F-4D97-AF65-F5344CB8AC3E}">
        <p14:creationId xmlns:p14="http://schemas.microsoft.com/office/powerpoint/2010/main" val="3459389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72A53A66-8748-4567-800E-A66185188638}" type="slidenum">
              <a:rPr lang="en-US" altLang="en-US"/>
              <a:pPr/>
              <a:t>‹#›</a:t>
            </a:fld>
            <a:endParaRPr lang="en-US" altLang="en-US" dirty="0"/>
          </a:p>
        </p:txBody>
      </p:sp>
    </p:spTree>
    <p:extLst>
      <p:ext uri="{BB962C8B-B14F-4D97-AF65-F5344CB8AC3E}">
        <p14:creationId xmlns:p14="http://schemas.microsoft.com/office/powerpoint/2010/main" val="2455622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96716379-4959-40E9-AE3B-1C6187A6F858}" type="slidenum">
              <a:rPr lang="en-US" altLang="en-US"/>
              <a:pPr/>
              <a:t>‹#›</a:t>
            </a:fld>
            <a:endParaRPr lang="en-US" altLang="en-US" dirty="0"/>
          </a:p>
        </p:txBody>
      </p:sp>
    </p:spTree>
    <p:extLst>
      <p:ext uri="{BB962C8B-B14F-4D97-AF65-F5344CB8AC3E}">
        <p14:creationId xmlns:p14="http://schemas.microsoft.com/office/powerpoint/2010/main" val="1925508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3EF54779-E06B-4501-8E88-5FD6B72A5C37}" type="slidenum">
              <a:rPr lang="en-US" altLang="en-US"/>
              <a:pPr/>
              <a:t>‹#›</a:t>
            </a:fld>
            <a:endParaRPr lang="en-US" altLang="en-US" dirty="0"/>
          </a:p>
        </p:txBody>
      </p:sp>
    </p:spTree>
    <p:extLst>
      <p:ext uri="{BB962C8B-B14F-4D97-AF65-F5344CB8AC3E}">
        <p14:creationId xmlns:p14="http://schemas.microsoft.com/office/powerpoint/2010/main" val="642511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C2EC819B-3921-46A1-B319-5D3501B98B2B}" type="slidenum">
              <a:rPr lang="en-US" altLang="en-US"/>
              <a:pPr/>
              <a:t>‹#›</a:t>
            </a:fld>
            <a:endParaRPr lang="en-US" altLang="en-US" dirty="0"/>
          </a:p>
        </p:txBody>
      </p:sp>
    </p:spTree>
    <p:extLst>
      <p:ext uri="{BB962C8B-B14F-4D97-AF65-F5344CB8AC3E}">
        <p14:creationId xmlns:p14="http://schemas.microsoft.com/office/powerpoint/2010/main" val="3775761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38B811F0-9D41-425B-ADC5-27BAA77107B4}" type="slidenum">
              <a:rPr lang="en-US" altLang="en-US"/>
              <a:pPr/>
              <a:t>‹#›</a:t>
            </a:fld>
            <a:endParaRPr lang="en-US" altLang="en-US" dirty="0"/>
          </a:p>
        </p:txBody>
      </p:sp>
    </p:spTree>
    <p:extLst>
      <p:ext uri="{BB962C8B-B14F-4D97-AF65-F5344CB8AC3E}">
        <p14:creationId xmlns:p14="http://schemas.microsoft.com/office/powerpoint/2010/main" val="3379284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14="http://schemas.microsoft.com/office/drawing/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1606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160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ltLang="en-US" dirty="0"/>
          </a:p>
        </p:txBody>
      </p:sp>
      <p:sp>
        <p:nvSpPr>
          <p:cNvPr id="2160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ltLang="en-US" dirty="0"/>
          </a:p>
        </p:txBody>
      </p:sp>
      <p:sp>
        <p:nvSpPr>
          <p:cNvPr id="2160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24AE4637-771D-459D-B171-CE6DC86D31D1}"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hdr="0" ftr="0" dt="0"/>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76200"/>
            <a:ext cx="8077200" cy="1295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590800" y="6400800"/>
            <a:ext cx="4419600" cy="365125"/>
          </a:xfrm>
          <a:prstGeom prst="rect">
            <a:avLst/>
          </a:prstGeom>
        </p:spPr>
        <p:txBody>
          <a:bodyPr vert="horz" lIns="91440" tIns="45720" rIns="91440" bIns="45720" rtlCol="0" anchor="ctr"/>
          <a:lstStyle>
            <a:lvl1pPr algn="ctr">
              <a:defRPr sz="900">
                <a:solidFill>
                  <a:schemeClr val="bg1"/>
                </a:solidFill>
              </a:defRPr>
            </a:lvl1pPr>
          </a:lstStyle>
          <a:p>
            <a:pPr eaLnBrk="1" fontAlgn="auto" hangingPunct="1">
              <a:spcBef>
                <a:spcPts val="0"/>
              </a:spcBef>
              <a:spcAft>
                <a:spcPts val="0"/>
              </a:spcAft>
            </a:pPr>
            <a:endParaRPr lang="en-US" dirty="0">
              <a:solidFill>
                <a:srgbClr val="666666"/>
              </a:solidFill>
              <a:latin typeface="Arial"/>
              <a:ea typeface="+mn-ea"/>
            </a:endParaRPr>
          </a:p>
        </p:txBody>
      </p:sp>
      <p:sp>
        <p:nvSpPr>
          <p:cNvPr id="6" name="Slide Number Placeholder 5"/>
          <p:cNvSpPr>
            <a:spLocks noGrp="1"/>
          </p:cNvSpPr>
          <p:nvPr>
            <p:ph type="sldNum" sz="quarter" idx="4"/>
          </p:nvPr>
        </p:nvSpPr>
        <p:spPr>
          <a:xfrm>
            <a:off x="7010400" y="6400800"/>
            <a:ext cx="1828800" cy="365760"/>
          </a:xfrm>
          <a:prstGeom prst="rect">
            <a:avLst/>
          </a:prstGeom>
        </p:spPr>
        <p:txBody>
          <a:bodyPr vert="horz" lIns="91440" tIns="45720" rIns="91440" bIns="45720" rtlCol="0" anchor="ctr"/>
          <a:lstStyle>
            <a:lvl1pPr algn="r">
              <a:defRPr sz="900">
                <a:solidFill>
                  <a:schemeClr val="bg1"/>
                </a:solidFill>
              </a:defRPr>
            </a:lvl1pPr>
          </a:lstStyle>
          <a:p>
            <a:pPr eaLnBrk="1" fontAlgn="auto" hangingPunct="1">
              <a:spcBef>
                <a:spcPts val="0"/>
              </a:spcBef>
              <a:spcAft>
                <a:spcPts val="0"/>
              </a:spcAft>
            </a:pPr>
            <a:fld id="{33D6E5A2-EC83-451F-A719-9AC1370DD5CF}" type="slidenum">
              <a:rPr lang="en-US" smtClean="0">
                <a:solidFill>
                  <a:srgbClr val="666666"/>
                </a:solidFill>
                <a:latin typeface="Arial"/>
                <a:ea typeface="+mn-ea"/>
              </a:rPr>
              <a:pPr eaLnBrk="1" fontAlgn="auto" hangingPunct="1">
                <a:spcBef>
                  <a:spcPts val="0"/>
                </a:spcBef>
                <a:spcAft>
                  <a:spcPts val="0"/>
                </a:spcAft>
              </a:pPr>
              <a:t>‹#›</a:t>
            </a:fld>
            <a:endParaRPr lang="en-US" dirty="0">
              <a:solidFill>
                <a:srgbClr val="666666"/>
              </a:solidFill>
              <a:latin typeface="Arial"/>
              <a:ea typeface="+mn-ea"/>
            </a:endParaRPr>
          </a:p>
        </p:txBody>
      </p:sp>
      <p:sp>
        <p:nvSpPr>
          <p:cNvPr id="5" name="Footer Placeholder 4"/>
          <p:cNvSpPr>
            <a:spLocks noGrp="1"/>
          </p:cNvSpPr>
          <p:nvPr>
            <p:ph type="ftr" sz="quarter" idx="3"/>
          </p:nvPr>
        </p:nvSpPr>
        <p:spPr>
          <a:xfrm>
            <a:off x="758952" y="6623840"/>
            <a:ext cx="3657600" cy="138499"/>
          </a:xfrm>
          <a:prstGeom prst="rect">
            <a:avLst/>
          </a:prstGeom>
        </p:spPr>
        <p:txBody>
          <a:bodyPr vert="horz" lIns="0" tIns="0" rIns="0" bIns="0" rtlCol="0" anchor="ctr">
            <a:spAutoFit/>
          </a:bodyPr>
          <a:lstStyle>
            <a:lvl1pPr algn="l">
              <a:defRPr sz="900">
                <a:solidFill>
                  <a:schemeClr val="bg1"/>
                </a:solidFill>
              </a:defRPr>
            </a:lvl1pPr>
          </a:lstStyle>
          <a:p>
            <a:pPr eaLnBrk="1" fontAlgn="auto" hangingPunct="1">
              <a:spcBef>
                <a:spcPts val="0"/>
              </a:spcBef>
              <a:spcAft>
                <a:spcPts val="0"/>
              </a:spcAft>
            </a:pPr>
            <a:r>
              <a:rPr lang="en-AU" smtClean="0">
                <a:solidFill>
                  <a:srgbClr val="666666"/>
                </a:solidFill>
                <a:latin typeface="Arial"/>
                <a:ea typeface="+mn-ea"/>
              </a:rPr>
              <a:t>@2016 Seyfarth Shaw LLP</a:t>
            </a:r>
            <a:endParaRPr lang="en-AU" dirty="0">
              <a:solidFill>
                <a:srgbClr val="666666"/>
              </a:solidFill>
              <a:latin typeface="Arial"/>
              <a:ea typeface="+mn-ea"/>
            </a:endParaRPr>
          </a:p>
        </p:txBody>
      </p:sp>
    </p:spTree>
    <p:extLst>
      <p:ext uri="{BB962C8B-B14F-4D97-AF65-F5344CB8AC3E}">
        <p14:creationId xmlns:p14="http://schemas.microsoft.com/office/powerpoint/2010/main" val="5511595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mc:AlternateContent xmlns:mc="http://schemas.openxmlformats.org/markup-compatibility/2006" xmlns:p14="http://schemas.microsoft.com/office/powerpoint/2010/main">
    <mc:Choice Requires="p14">
      <p:transition p14:dur="0"/>
    </mc:Choice>
    <mc:Fallback>
      <p:transition/>
    </mc:Fallback>
  </mc:AlternateContent>
  <p:timing>
    <p:tnLst>
      <p:par>
        <p:cTn id="1" dur="indefinite" restart="never" nodeType="tmRoot"/>
      </p:par>
    </p:tnLst>
  </p:timing>
  <p:hf hdr="0" dt="0"/>
  <p:txStyles>
    <p:titleStyle>
      <a:lvl1pPr algn="l" defTabSz="914400" rtl="0" eaLnBrk="1" latinLnBrk="0" hangingPunct="1">
        <a:spcBef>
          <a:spcPct val="0"/>
        </a:spcBef>
        <a:buNone/>
        <a:defRPr lang="en-US" sz="3200" b="1" kern="1200" baseline="0" dirty="0" smtClean="0">
          <a:solidFill>
            <a:schemeClr val="tx1"/>
          </a:solidFill>
          <a:latin typeface="+mj-lt"/>
          <a:ea typeface="+mj-ea"/>
          <a:cs typeface="+mj-cs"/>
        </a:defRPr>
      </a:lvl1pPr>
    </p:titleStyle>
    <p:bodyStyle>
      <a:lvl1pPr marL="0" indent="0" algn="l" defTabSz="914400" rtl="0" eaLnBrk="1" latinLnBrk="0" hangingPunct="1">
        <a:spcBef>
          <a:spcPts val="500"/>
        </a:spcBef>
        <a:buFont typeface="Arial" pitchFamily="34" charset="0"/>
        <a:buChar char="‏"/>
        <a:defRPr sz="2400" kern="1200" baseline="0">
          <a:solidFill>
            <a:schemeClr val="tx1"/>
          </a:solidFill>
          <a:latin typeface="+mn-lt"/>
          <a:ea typeface="+mn-ea"/>
          <a:cs typeface="+mn-cs"/>
        </a:defRPr>
      </a:lvl1pPr>
      <a:lvl2pPr marL="457200" indent="-228600" algn="l" defTabSz="914400" rtl="0" eaLnBrk="1" latinLnBrk="0" hangingPunct="1">
        <a:spcBef>
          <a:spcPts val="500"/>
        </a:spcBef>
        <a:buFont typeface="Arial" pitchFamily="34" charset="0"/>
        <a:buChar char="•"/>
        <a:defRPr sz="2000" kern="1200">
          <a:solidFill>
            <a:schemeClr val="tx1"/>
          </a:solidFill>
          <a:latin typeface="+mn-lt"/>
          <a:ea typeface="+mn-ea"/>
          <a:cs typeface="+mn-cs"/>
        </a:defRPr>
      </a:lvl2pPr>
      <a:lvl3pPr marL="685800" indent="-228600" algn="l" defTabSz="914400" rtl="0" eaLnBrk="1" latinLnBrk="0" hangingPunct="1">
        <a:spcBef>
          <a:spcPts val="500"/>
        </a:spcBef>
        <a:buClrTx/>
        <a:buFont typeface="Arial" pitchFamily="34" charset="0"/>
        <a:buChar char="•"/>
        <a:defRPr sz="1800" kern="1200">
          <a:solidFill>
            <a:srgbClr val="000000"/>
          </a:solidFill>
          <a:latin typeface="+mn-lt"/>
          <a:ea typeface="+mn-ea"/>
          <a:cs typeface="+mn-cs"/>
        </a:defRPr>
      </a:lvl3pPr>
      <a:lvl4pPr marL="914400" indent="-228600" algn="l" defTabSz="914400" rtl="0" eaLnBrk="1" latinLnBrk="0" hangingPunct="1">
        <a:spcBef>
          <a:spcPts val="500"/>
        </a:spcBef>
        <a:buFont typeface="Arial" pitchFamily="34" charset="0"/>
        <a:buChar char="•"/>
        <a:defRPr sz="1400" kern="1200">
          <a:solidFill>
            <a:srgbClr val="000000"/>
          </a:solidFill>
          <a:latin typeface="+mn-lt"/>
          <a:ea typeface="+mn-ea"/>
          <a:cs typeface="+mn-cs"/>
        </a:defRPr>
      </a:lvl4pPr>
      <a:lvl5pPr marL="914400" indent="0" algn="l" defTabSz="914400" rtl="0" eaLnBrk="1" latinLnBrk="0" hangingPunct="1">
        <a:spcBef>
          <a:spcPts val="500"/>
        </a:spcBef>
        <a:buFontTx/>
        <a:buNone/>
        <a:defRPr sz="1200" b="0" i="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p14="http://schemas.microsoft.com/office/powerpoint/2010/main" xmlns:a14="http://schemas.microsoft.com/office/drawing/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55650" name="Rectangle 2" descr="" title=""/>
          <p:cNvSpPr>
            <a:spLocks noGrp="1" noChangeArrowheads="1"/>
          </p:cNvSpPr>
          <p:nvPr>
            <p:ph type="ctrTitle"/>
          </p:nvPr>
        </p:nvSpPr>
        <p:spPr>
          <a:xfrm>
            <a:off x="609600" y="2038350"/>
            <a:ext cx="8001000" cy="2152650"/>
          </a:xfrm>
        </p:spPr>
        <p:txBody>
          <a:bodyPr/>
          <a:lstStyle/>
          <a:p>
            <a:r>
              <a:rPr lang="en-US" altLang="en-US" b="1" cap="small" dirty="0" smtClean="0"/>
              <a:t>Sales Effectiveness:</a:t>
            </a:r>
            <a:br>
              <a:rPr lang="en-US" altLang="en-US" b="1" cap="small" dirty="0" smtClean="0"/>
            </a:br>
            <a:r>
              <a:rPr lang="en-US" altLang="en-US" b="1" cap="small" dirty="0" smtClean="0"/>
              <a:t>Use, Benefits, and Pitfalls</a:t>
            </a:r>
            <a:br>
              <a:rPr lang="en-US" altLang="en-US" b="1" cap="small" dirty="0" smtClean="0"/>
            </a:br>
            <a:r>
              <a:rPr lang="en-US" altLang="en-US" sz="2800" b="1" cap="small" dirty="0" smtClean="0"/>
              <a:t>(Part 1)</a:t>
            </a:r>
            <a:endParaRPr lang="en-US" altLang="en-US" sz="2800" b="1" dirty="0"/>
          </a:p>
        </p:txBody>
      </p:sp>
      <p:sp>
        <p:nvSpPr>
          <p:cNvPr id="155651" name="Rectangle 3" descr="" title=""/>
          <p:cNvSpPr>
            <a:spLocks noGrp="1" noChangeArrowheads="1"/>
          </p:cNvSpPr>
          <p:nvPr>
            <p:ph type="subTitle" idx="1"/>
          </p:nvPr>
        </p:nvSpPr>
        <p:spPr>
          <a:xfrm>
            <a:off x="685800" y="381000"/>
            <a:ext cx="8077200" cy="1143000"/>
          </a:xfrm>
        </p:spPr>
        <p:txBody>
          <a:bodyPr/>
          <a:lstStyle/>
          <a:p>
            <a:r>
              <a:rPr lang="en-US" altLang="en-US" sz="3200" b="1" dirty="0">
                <a:solidFill>
                  <a:srgbClr val="005293"/>
                </a:solidFill>
              </a:rPr>
              <a:t>National Association </a:t>
            </a:r>
            <a:r>
              <a:rPr lang="en-US" altLang="en-US" sz="3200" b="1" dirty="0" smtClean="0">
                <a:solidFill>
                  <a:srgbClr val="005293"/>
                </a:solidFill>
              </a:rPr>
              <a:t>of </a:t>
            </a:r>
            <a:br>
              <a:rPr lang="en-US" altLang="en-US" sz="3200" b="1" dirty="0" smtClean="0">
                <a:solidFill>
                  <a:srgbClr val="005293"/>
                </a:solidFill>
              </a:rPr>
            </a:br>
            <a:r>
              <a:rPr lang="en-US" altLang="en-US" sz="3200" b="1" dirty="0" smtClean="0">
                <a:solidFill>
                  <a:srgbClr val="005293"/>
                </a:solidFill>
              </a:rPr>
              <a:t>Motor </a:t>
            </a:r>
            <a:r>
              <a:rPr lang="en-US" altLang="en-US" sz="3200" b="1" dirty="0">
                <a:solidFill>
                  <a:srgbClr val="005293"/>
                </a:solidFill>
              </a:rPr>
              <a:t>Vehicle Boards and </a:t>
            </a:r>
            <a:r>
              <a:rPr lang="en-US" altLang="en-US" sz="3200" b="1" dirty="0" smtClean="0">
                <a:solidFill>
                  <a:srgbClr val="005293"/>
                </a:solidFill>
              </a:rPr>
              <a:t>Commissions</a:t>
            </a:r>
            <a:br>
              <a:rPr lang="en-US" altLang="en-US" sz="3200" b="1" dirty="0" smtClean="0">
                <a:solidFill>
                  <a:srgbClr val="005293"/>
                </a:solidFill>
              </a:rPr>
            </a:br>
            <a:r>
              <a:rPr lang="en-US" altLang="en-US" sz="3200" b="1" i="1" dirty="0" smtClean="0">
                <a:solidFill>
                  <a:srgbClr val="005293"/>
                </a:solidFill>
              </a:rPr>
              <a:t>2016 Fall Workshop</a:t>
            </a:r>
            <a:endParaRPr lang="en-US" altLang="en-US" sz="3200" b="1" i="1" dirty="0">
              <a:solidFill>
                <a:srgbClr val="005293"/>
              </a:solidFill>
            </a:endParaRPr>
          </a:p>
        </p:txBody>
      </p:sp>
      <p:graphicFrame>
        <p:nvGraphicFramePr>
          <p:cNvPr id="3" name="Table 2" descr="" title=""/>
          <p:cNvGraphicFramePr>
            <a:graphicFrameLocks noGrp="1"/>
          </p:cNvGraphicFramePr>
          <p:nvPr>
            <p:extLst>
              <p:ext uri="{D42A27DB-BD31-4B8C-83A1-F6EECF244321}">
                <p14:modId xmlns:p14="http://schemas.microsoft.com/office/powerpoint/2010/main" val="2854908352"/>
              </p:ext>
            </p:extLst>
          </p:nvPr>
        </p:nvGraphicFramePr>
        <p:xfrm>
          <a:off x="1905000" y="4343400"/>
          <a:ext cx="6096000" cy="91440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smtClean="0">
                          <a:solidFill>
                            <a:srgbClr val="005293"/>
                          </a:solidFill>
                        </a:rPr>
                        <a:t>Russell P. McRory</a:t>
                      </a:r>
                    </a:p>
                    <a:p>
                      <a:r>
                        <a:rPr lang="en-US" dirty="0" smtClean="0">
                          <a:solidFill>
                            <a:srgbClr val="005293"/>
                          </a:solidFill>
                        </a:rPr>
                        <a:t>Arent Fox LLP</a:t>
                      </a:r>
                    </a:p>
                    <a:p>
                      <a:r>
                        <a:rPr lang="en-US" dirty="0" smtClean="0">
                          <a:solidFill>
                            <a:srgbClr val="005293"/>
                          </a:solidFill>
                        </a:rPr>
                        <a:t>New York,</a:t>
                      </a:r>
                      <a:r>
                        <a:rPr lang="en-US" baseline="0" dirty="0" smtClean="0">
                          <a:solidFill>
                            <a:srgbClr val="005293"/>
                          </a:solidFill>
                        </a:rPr>
                        <a:t> NY</a:t>
                      </a:r>
                      <a:endParaRPr lang="en-US" dirty="0">
                        <a:solidFill>
                          <a:srgbClr val="005293"/>
                        </a:solidFill>
                      </a:endParaRPr>
                    </a:p>
                  </a:txBody>
                  <a:tcPr>
                    <a:noFill/>
                  </a:tcPr>
                </a:tc>
                <a:tc>
                  <a:txBody>
                    <a:bodyPr/>
                    <a:lstStyle/>
                    <a:p>
                      <a:r>
                        <a:rPr lang="en-US" dirty="0" smtClean="0">
                          <a:solidFill>
                            <a:srgbClr val="005293"/>
                          </a:solidFill>
                        </a:rPr>
                        <a:t>James C. McGrath</a:t>
                      </a:r>
                    </a:p>
                    <a:p>
                      <a:r>
                        <a:rPr lang="en-US" dirty="0" smtClean="0">
                          <a:solidFill>
                            <a:srgbClr val="005293"/>
                          </a:solidFill>
                        </a:rPr>
                        <a:t>Seyfarth</a:t>
                      </a:r>
                      <a:r>
                        <a:rPr lang="en-US" baseline="0" dirty="0" smtClean="0">
                          <a:solidFill>
                            <a:srgbClr val="005293"/>
                          </a:solidFill>
                        </a:rPr>
                        <a:t> Shaw LLP</a:t>
                      </a:r>
                    </a:p>
                    <a:p>
                      <a:r>
                        <a:rPr lang="en-US" baseline="0" dirty="0" smtClean="0">
                          <a:solidFill>
                            <a:srgbClr val="005293"/>
                          </a:solidFill>
                        </a:rPr>
                        <a:t>Boston, MA</a:t>
                      </a:r>
                      <a:endParaRPr lang="en-US" dirty="0">
                        <a:solidFill>
                          <a:srgbClr val="005293"/>
                        </a:solidFill>
                      </a:endParaRPr>
                    </a:p>
                  </a:txBody>
                  <a:tcPr>
                    <a:noFill/>
                  </a:tcPr>
                </a:tc>
              </a:tr>
            </a:tbl>
          </a:graphicData>
        </a:graphic>
      </p:graphicFrame>
      <p:pic>
        <p:nvPicPr>
          <p:cNvPr id="1028" name="Picture 4" descr="" 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410200"/>
            <a:ext cx="1752600" cy="114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solidFill>
                  <a:srgbClr val="005293"/>
                </a:solidFill>
              </a:rPr>
              <a:t>Legal </a:t>
            </a:r>
            <a:r>
              <a:rPr lang="en-US" dirty="0" smtClean="0">
                <a:solidFill>
                  <a:srgbClr val="005293"/>
                </a:solidFill>
              </a:rPr>
              <a:t>Challenges</a:t>
            </a:r>
            <a:endParaRPr lang="en-US" dirty="0">
              <a:solidFill>
                <a:srgbClr val="005293"/>
              </a:solidFill>
            </a:endParaRPr>
          </a:p>
        </p:txBody>
      </p:sp>
      <p:sp>
        <p:nvSpPr>
          <p:cNvPr id="3" name="Content Placeholder 2" descr="" title=""/>
          <p:cNvSpPr>
            <a:spLocks noGrp="1"/>
          </p:cNvSpPr>
          <p:nvPr>
            <p:ph idx="1"/>
          </p:nvPr>
        </p:nvSpPr>
        <p:spPr>
          <a:xfrm>
            <a:off x="457200" y="1447800"/>
            <a:ext cx="8229600" cy="4525963"/>
          </a:xfrm>
        </p:spPr>
        <p:txBody>
          <a:bodyPr/>
          <a:lstStyle/>
          <a:p>
            <a:r>
              <a:rPr lang="en-US" sz="2400" dirty="0" smtClean="0"/>
              <a:t>Typical </a:t>
            </a:r>
            <a:r>
              <a:rPr lang="en-US" sz="2400" dirty="0"/>
              <a:t>context - termination, add point, relocation, facility requirements, buy-sell, incentive program, sales </a:t>
            </a:r>
            <a:r>
              <a:rPr lang="en-US" sz="2400" dirty="0" smtClean="0"/>
              <a:t>objectives, etc.</a:t>
            </a:r>
          </a:p>
          <a:p>
            <a:r>
              <a:rPr lang="en-US" sz="2400" dirty="0" smtClean="0"/>
              <a:t>Fact </a:t>
            </a:r>
            <a:r>
              <a:rPr lang="en-US" sz="2400" dirty="0"/>
              <a:t>specific</a:t>
            </a:r>
          </a:p>
          <a:p>
            <a:r>
              <a:rPr lang="en-US" sz="2400" dirty="0" smtClean="0"/>
              <a:t>Primarily </a:t>
            </a:r>
            <a:r>
              <a:rPr lang="en-US" sz="2400" dirty="0"/>
              <a:t>involved whether the benchmark area was sufficiently similar to the study area </a:t>
            </a:r>
          </a:p>
          <a:p>
            <a:r>
              <a:rPr lang="en-US" sz="2400" dirty="0" smtClean="0"/>
              <a:t>Does </a:t>
            </a:r>
            <a:r>
              <a:rPr lang="en-US" sz="2400" dirty="0"/>
              <a:t>segmentation provide enough of an adjustment?</a:t>
            </a:r>
          </a:p>
          <a:p>
            <a:r>
              <a:rPr lang="en-US" sz="2400" dirty="0" smtClean="0"/>
              <a:t>Sales </a:t>
            </a:r>
            <a:r>
              <a:rPr lang="en-US" sz="2400" dirty="0"/>
              <a:t>effectiveness upheld and rejected depending on the specific </a:t>
            </a:r>
            <a:r>
              <a:rPr lang="en-US" sz="2400" dirty="0" smtClean="0"/>
              <a:t>circumstances</a:t>
            </a:r>
            <a:endParaRPr lang="en-US" sz="2400" dirty="0"/>
          </a:p>
        </p:txBody>
      </p:sp>
      <p:sp>
        <p:nvSpPr>
          <p:cNvPr id="4" name="Slide Number Placeholder 3" descr="" title=""/>
          <p:cNvSpPr>
            <a:spLocks noGrp="1"/>
          </p:cNvSpPr>
          <p:nvPr>
            <p:ph type="sldNum" sz="quarter" idx="12"/>
          </p:nvPr>
        </p:nvSpPr>
        <p:spPr/>
        <p:txBody>
          <a:bodyPr/>
          <a:lstStyle/>
          <a:p>
            <a:fld id="{D7AFA042-2070-467B-864C-EE69988E1653}" type="slidenum">
              <a:rPr lang="en-US" altLang="en-US" smtClean="0"/>
              <a:pPr/>
              <a:t>10</a:t>
            </a:fld>
            <a:endParaRPr lang="en-US" altLang="en-US" dirty="0"/>
          </a:p>
        </p:txBody>
      </p:sp>
      <p:pic>
        <p:nvPicPr>
          <p:cNvPr id="5" name="Picture 4" descr="" 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486400"/>
            <a:ext cx="17526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157633"/>
      </p:ext>
    </p:extLst>
  </p:cSld>
  <p:clrMapOvr>
    <a:masterClrMapping/>
  </p:clrMapOvr>
</p:sld>
</file>

<file path=ppt/slides/slide11.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6" name="Slide Number Placeholder 5" descr="" title=""/>
          <p:cNvSpPr>
            <a:spLocks noGrp="1"/>
          </p:cNvSpPr>
          <p:nvPr>
            <p:ph type="sldNum" sz="quarter" idx="12"/>
          </p:nvPr>
        </p:nvSpPr>
        <p:spPr/>
        <p:txBody>
          <a:bodyPr/>
          <a:lstStyle/>
          <a:p>
            <a:fld id="{F2BE91D4-802B-409D-BABD-E3E4D30029B0}" type="slidenum">
              <a:rPr lang="en-US" altLang="en-US">
                <a:solidFill>
                  <a:srgbClr val="000000"/>
                </a:solidFill>
              </a:rPr>
              <a:pPr/>
              <a:t>11</a:t>
            </a:fld>
            <a:endParaRPr lang="en-US" altLang="en-US" dirty="0">
              <a:solidFill>
                <a:srgbClr val="000000"/>
              </a:solidFill>
            </a:endParaRPr>
          </a:p>
        </p:txBody>
      </p:sp>
      <p:sp>
        <p:nvSpPr>
          <p:cNvPr id="181251" name="Rectangle 3" descr="" title=""/>
          <p:cNvSpPr>
            <a:spLocks noGrp="1" noChangeArrowheads="1"/>
          </p:cNvSpPr>
          <p:nvPr>
            <p:ph type="body" idx="1"/>
          </p:nvPr>
        </p:nvSpPr>
        <p:spPr>
          <a:xfrm>
            <a:off x="457200" y="914400"/>
            <a:ext cx="8229600" cy="4525963"/>
          </a:xfrm>
          <a:ln/>
        </p:spPr>
        <p:txBody>
          <a:bodyPr/>
          <a:lstStyle/>
          <a:p>
            <a:pPr marL="0" indent="0" algn="ctr">
              <a:buNone/>
            </a:pPr>
            <a:endParaRPr lang="en-US" altLang="en-US" dirty="0" smtClean="0"/>
          </a:p>
          <a:p>
            <a:pPr marL="0" indent="0" algn="ctr">
              <a:buNone/>
            </a:pPr>
            <a:endParaRPr lang="en-US" altLang="en-US" dirty="0"/>
          </a:p>
          <a:p>
            <a:pPr marL="0" indent="0" algn="ctr">
              <a:buNone/>
            </a:pPr>
            <a:endParaRPr lang="en-US" altLang="en-US" dirty="0" smtClean="0"/>
          </a:p>
          <a:p>
            <a:pPr marL="0" indent="0" algn="ctr">
              <a:buNone/>
            </a:pPr>
            <a:r>
              <a:rPr lang="en-US" altLang="en-US" sz="5400" i="1" dirty="0" smtClean="0">
                <a:solidFill>
                  <a:srgbClr val="005293"/>
                </a:solidFill>
              </a:rPr>
              <a:t>Beck Chevrolet v. GM</a:t>
            </a:r>
            <a:endParaRPr lang="en-US" altLang="en-US" sz="5400" i="1" dirty="0">
              <a:solidFill>
                <a:srgbClr val="005293"/>
              </a:solidFill>
            </a:endParaRPr>
          </a:p>
        </p:txBody>
      </p:sp>
      <p:pic>
        <p:nvPicPr>
          <p:cNvPr id="5" name="Picture 4" descr="" 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486400"/>
            <a:ext cx="17526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873386"/>
      </p:ext>
    </p:extLst>
  </p:cSld>
  <p:clrMapOvr>
    <a:masterClrMapping/>
  </p:clrMapOvr>
</p:sld>
</file>

<file path=ppt/slides/slide12.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457200" y="152400"/>
            <a:ext cx="8229600" cy="1265238"/>
          </a:xfrm>
        </p:spPr>
        <p:txBody>
          <a:bodyPr/>
          <a:lstStyle/>
          <a:p>
            <a:r>
              <a:rPr lang="en-US" sz="3400" dirty="0" smtClean="0">
                <a:solidFill>
                  <a:srgbClr val="005293"/>
                </a:solidFill>
              </a:rPr>
              <a:t>Background - </a:t>
            </a:r>
            <a:r>
              <a:rPr lang="en-US" sz="3400" dirty="0">
                <a:solidFill>
                  <a:srgbClr val="005293"/>
                </a:solidFill>
              </a:rPr>
              <a:t>A Long and Winding Road </a:t>
            </a:r>
          </a:p>
        </p:txBody>
      </p:sp>
      <p:sp>
        <p:nvSpPr>
          <p:cNvPr id="3" name="Content Placeholder 2" descr="" title=""/>
          <p:cNvSpPr>
            <a:spLocks noGrp="1"/>
          </p:cNvSpPr>
          <p:nvPr>
            <p:ph idx="1"/>
          </p:nvPr>
        </p:nvSpPr>
        <p:spPr>
          <a:xfrm>
            <a:off x="457200" y="1219200"/>
            <a:ext cx="8229600" cy="4114799"/>
          </a:xfrm>
        </p:spPr>
        <p:txBody>
          <a:bodyPr/>
          <a:lstStyle/>
          <a:p>
            <a:r>
              <a:rPr lang="en-US" sz="1800" dirty="0" smtClean="0"/>
              <a:t>Federal </a:t>
            </a:r>
            <a:r>
              <a:rPr lang="en-US" sz="1800" dirty="0"/>
              <a:t>action and state DMV proceeding.  </a:t>
            </a:r>
          </a:p>
          <a:p>
            <a:r>
              <a:rPr lang="en-US" sz="1800" dirty="0" smtClean="0"/>
              <a:t>Federal </a:t>
            </a:r>
            <a:r>
              <a:rPr lang="en-US" sz="1800" dirty="0"/>
              <a:t>action was a “preemptive” strike under NY statute to challenge GM’s sales performance standard before a termination was attempted.  </a:t>
            </a:r>
            <a:r>
              <a:rPr lang="en-US" sz="1800" dirty="0" smtClean="0"/>
              <a:t>Letters from GM stated </a:t>
            </a:r>
            <a:r>
              <a:rPr lang="en-US" sz="1800" dirty="0"/>
              <a:t>that unless sales effectiveness requirements were met, franchise would not be renewed.</a:t>
            </a:r>
          </a:p>
          <a:p>
            <a:r>
              <a:rPr lang="en-US" sz="1800" dirty="0" smtClean="0"/>
              <a:t>During </a:t>
            </a:r>
            <a:r>
              <a:rPr lang="en-US" sz="1800" dirty="0"/>
              <a:t>the federal action, GM issued a termination </a:t>
            </a:r>
            <a:r>
              <a:rPr lang="en-US" sz="1800" dirty="0" smtClean="0"/>
              <a:t>notice to Beck.  Beck </a:t>
            </a:r>
            <a:r>
              <a:rPr lang="en-US" sz="1800" dirty="0"/>
              <a:t>commenced the statutory challenge in the </a:t>
            </a:r>
            <a:r>
              <a:rPr lang="en-US" sz="1800" dirty="0" smtClean="0"/>
              <a:t>NY DMV rather </a:t>
            </a:r>
            <a:r>
              <a:rPr lang="en-US" sz="1800" dirty="0"/>
              <a:t>than </a:t>
            </a:r>
            <a:r>
              <a:rPr lang="en-US" sz="1800" dirty="0" smtClean="0"/>
              <a:t>federal court.</a:t>
            </a:r>
          </a:p>
          <a:p>
            <a:r>
              <a:rPr lang="en-US" sz="1800" dirty="0" smtClean="0"/>
              <a:t>What </a:t>
            </a:r>
            <a:r>
              <a:rPr lang="en-US" sz="1800" dirty="0"/>
              <a:t>does the statute say?  </a:t>
            </a:r>
          </a:p>
          <a:p>
            <a:pPr marL="798513" indent="0">
              <a:buNone/>
            </a:pPr>
            <a:r>
              <a:rPr lang="en-US" sz="1800" dirty="0"/>
              <a:t>“[i]t shall be unlawful for any franchisor, notwithstanding the terms of any franchise contract: ...</a:t>
            </a:r>
          </a:p>
          <a:p>
            <a:pPr marL="798513" indent="0">
              <a:buNone/>
            </a:pPr>
            <a:r>
              <a:rPr lang="en-US" sz="1800" dirty="0"/>
              <a:t>“[t]o use an unreasonable, arbitrary or unfair sales or other performance standard in determining a franchised motor vehicle dealer’s compliance with a franchise agreement.” </a:t>
            </a:r>
          </a:p>
          <a:p>
            <a:endParaRPr lang="en-US" sz="2400" dirty="0" smtClean="0"/>
          </a:p>
          <a:p>
            <a:endParaRPr lang="en-US" sz="2400" dirty="0"/>
          </a:p>
        </p:txBody>
      </p:sp>
      <p:sp>
        <p:nvSpPr>
          <p:cNvPr id="4" name="Slide Number Placeholder 3" descr="" title=""/>
          <p:cNvSpPr>
            <a:spLocks noGrp="1"/>
          </p:cNvSpPr>
          <p:nvPr>
            <p:ph type="sldNum" sz="quarter" idx="12"/>
          </p:nvPr>
        </p:nvSpPr>
        <p:spPr/>
        <p:txBody>
          <a:bodyPr/>
          <a:lstStyle/>
          <a:p>
            <a:fld id="{D7AFA042-2070-467B-864C-EE69988E1653}" type="slidenum">
              <a:rPr lang="en-US" altLang="en-US" smtClean="0"/>
              <a:pPr/>
              <a:t>12</a:t>
            </a:fld>
            <a:endParaRPr lang="en-US" altLang="en-US" dirty="0"/>
          </a:p>
        </p:txBody>
      </p:sp>
      <p:pic>
        <p:nvPicPr>
          <p:cNvPr id="5" name="Picture 4" descr="" 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486400"/>
            <a:ext cx="17526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472300"/>
      </p:ext>
    </p:extLst>
  </p:cSld>
  <p:clrMapOvr>
    <a:masterClrMapping/>
  </p:clrMapOvr>
</p:sld>
</file>

<file path=ppt/slides/slide13.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457200" y="152400"/>
            <a:ext cx="8229600" cy="1265238"/>
          </a:xfrm>
        </p:spPr>
        <p:txBody>
          <a:bodyPr/>
          <a:lstStyle/>
          <a:p>
            <a:r>
              <a:rPr lang="en-US" dirty="0">
                <a:solidFill>
                  <a:srgbClr val="005293"/>
                </a:solidFill>
              </a:rPr>
              <a:t>Strengths of Beck’s </a:t>
            </a:r>
            <a:r>
              <a:rPr lang="en-US" dirty="0" smtClean="0">
                <a:solidFill>
                  <a:srgbClr val="005293"/>
                </a:solidFill>
              </a:rPr>
              <a:t>position</a:t>
            </a:r>
            <a:endParaRPr lang="en-US" dirty="0">
              <a:solidFill>
                <a:srgbClr val="005293"/>
              </a:solidFill>
            </a:endParaRPr>
          </a:p>
        </p:txBody>
      </p:sp>
      <p:sp>
        <p:nvSpPr>
          <p:cNvPr id="3" name="Content Placeholder 2" descr="" title=""/>
          <p:cNvSpPr>
            <a:spLocks noGrp="1"/>
          </p:cNvSpPr>
          <p:nvPr>
            <p:ph idx="1"/>
          </p:nvPr>
        </p:nvSpPr>
        <p:spPr>
          <a:xfrm>
            <a:off x="457200" y="1219200"/>
            <a:ext cx="8229600" cy="4602163"/>
          </a:xfrm>
        </p:spPr>
        <p:txBody>
          <a:bodyPr>
            <a:normAutofit lnSpcReduction="10000"/>
          </a:bodyPr>
          <a:lstStyle/>
          <a:p>
            <a:r>
              <a:rPr lang="en-US" sz="1800" dirty="0" smtClean="0"/>
              <a:t>Beck </a:t>
            </a:r>
            <a:r>
              <a:rPr lang="en-US" sz="1800" dirty="0"/>
              <a:t>performed well in other important metrics:  CSI, training, working capital, advertising, </a:t>
            </a:r>
            <a:r>
              <a:rPr lang="en-US" sz="1800" dirty="0" smtClean="0"/>
              <a:t>pricing, pricing to consumers.</a:t>
            </a:r>
          </a:p>
          <a:p>
            <a:r>
              <a:rPr lang="en-US" sz="1800" dirty="0" smtClean="0"/>
              <a:t>Over </a:t>
            </a:r>
            <a:r>
              <a:rPr lang="en-US" sz="1800" dirty="0"/>
              <a:t>80% of downstate NY dealers were also “failing” under RSI, including many below Beck.  Easy sell that downstate metro NY consumer preferences very different than more rural </a:t>
            </a:r>
            <a:r>
              <a:rPr lang="en-US" sz="1800" dirty="0" smtClean="0"/>
              <a:t>upstate.</a:t>
            </a:r>
          </a:p>
          <a:p>
            <a:r>
              <a:rPr lang="en-US" sz="1800" dirty="0" smtClean="0"/>
              <a:t>Made </a:t>
            </a:r>
            <a:r>
              <a:rPr lang="en-US" sz="1800" dirty="0"/>
              <a:t>it easy to argue that Beck was not a bad dealer, but </a:t>
            </a:r>
            <a:r>
              <a:rPr lang="en-US" sz="1800" dirty="0" smtClean="0"/>
              <a:t>rather, that </a:t>
            </a:r>
            <a:r>
              <a:rPr lang="en-US" sz="1800" dirty="0"/>
              <a:t>the Chevrolet brand had a larger problem in the </a:t>
            </a:r>
            <a:r>
              <a:rPr lang="en-US" sz="1800" dirty="0" smtClean="0"/>
              <a:t>NY metro market</a:t>
            </a:r>
            <a:r>
              <a:rPr lang="en-US" sz="1800" dirty="0"/>
              <a:t>. </a:t>
            </a:r>
            <a:endParaRPr lang="en-US" sz="1800" dirty="0" smtClean="0"/>
          </a:p>
          <a:p>
            <a:r>
              <a:rPr lang="en-US" sz="1800" dirty="0" smtClean="0"/>
              <a:t>Large </a:t>
            </a:r>
            <a:r>
              <a:rPr lang="en-US" sz="1800" dirty="0"/>
              <a:t>disparity of Chevrolet brand performance upstate vs. downstate.</a:t>
            </a:r>
          </a:p>
          <a:p>
            <a:r>
              <a:rPr lang="en-US" sz="1800" dirty="0" smtClean="0"/>
              <a:t>Upstate </a:t>
            </a:r>
            <a:r>
              <a:rPr lang="en-US" sz="1800" dirty="0"/>
              <a:t>Chevrolet had triple the market share than it did downstate.</a:t>
            </a:r>
          </a:p>
          <a:p>
            <a:r>
              <a:rPr lang="en-US" sz="1800" dirty="0" smtClean="0"/>
              <a:t>Almost </a:t>
            </a:r>
            <a:r>
              <a:rPr lang="en-US" sz="1800" dirty="0"/>
              <a:t>three-quarters of Chevrolet’s were sold upstate, but only half of all cars and light trucks were sold upstate.</a:t>
            </a:r>
          </a:p>
          <a:p>
            <a:r>
              <a:rPr lang="en-US" sz="1800" dirty="0" smtClean="0"/>
              <a:t>Over </a:t>
            </a:r>
            <a:r>
              <a:rPr lang="en-US" sz="1800" dirty="0"/>
              <a:t>80% of Chevrolet dealers were located in upstate counties.</a:t>
            </a:r>
          </a:p>
          <a:p>
            <a:r>
              <a:rPr lang="en-US" sz="1800" dirty="0" smtClean="0"/>
              <a:t>In </a:t>
            </a:r>
            <a:r>
              <a:rPr lang="en-US" sz="1800" dirty="0"/>
              <a:t>short, the NY State benchmark was dominated by upstate Chevrolet dealers facing consumer preferences and market conditions very different than those faced by downstate Chevrolet dealers.</a:t>
            </a:r>
          </a:p>
          <a:p>
            <a:endParaRPr lang="en-US" sz="2400" dirty="0"/>
          </a:p>
        </p:txBody>
      </p:sp>
      <p:sp>
        <p:nvSpPr>
          <p:cNvPr id="4" name="Slide Number Placeholder 3" descr="" title=""/>
          <p:cNvSpPr>
            <a:spLocks noGrp="1"/>
          </p:cNvSpPr>
          <p:nvPr>
            <p:ph type="sldNum" sz="quarter" idx="12"/>
          </p:nvPr>
        </p:nvSpPr>
        <p:spPr/>
        <p:txBody>
          <a:bodyPr/>
          <a:lstStyle/>
          <a:p>
            <a:fld id="{D7AFA042-2070-467B-864C-EE69988E1653}" type="slidenum">
              <a:rPr lang="en-US" altLang="en-US" smtClean="0"/>
              <a:pPr/>
              <a:t>13</a:t>
            </a:fld>
            <a:endParaRPr lang="en-US" altLang="en-US" dirty="0"/>
          </a:p>
        </p:txBody>
      </p:sp>
      <p:pic>
        <p:nvPicPr>
          <p:cNvPr id="5" name="Picture 4" descr="" 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486400"/>
            <a:ext cx="17526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129476"/>
      </p:ext>
    </p:extLst>
  </p:cSld>
  <p:clrMapOvr>
    <a:masterClrMapping/>
  </p:clrMapOvr>
</p:sld>
</file>

<file path=ppt/slides/slide14.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endParaRPr lang="en-US"/>
          </a:p>
        </p:txBody>
      </p:sp>
      <p:sp>
        <p:nvSpPr>
          <p:cNvPr id="4" name="Slide Number Placeholder 3" descr="" title=""/>
          <p:cNvSpPr>
            <a:spLocks noGrp="1"/>
          </p:cNvSpPr>
          <p:nvPr>
            <p:ph type="sldNum" sz="quarter" idx="12"/>
          </p:nvPr>
        </p:nvSpPr>
        <p:spPr/>
        <p:txBody>
          <a:bodyPr/>
          <a:lstStyle/>
          <a:p>
            <a:fld id="{D7AFA042-2070-467B-864C-EE69988E1653}" type="slidenum">
              <a:rPr lang="en-US" altLang="en-US" smtClean="0"/>
              <a:pPr/>
              <a:t>14</a:t>
            </a:fld>
            <a:endParaRPr lang="en-US" altLang="en-US" dirty="0"/>
          </a:p>
        </p:txBody>
      </p:sp>
      <p:pic>
        <p:nvPicPr>
          <p:cNvPr id="1026" name="Picture 2" descr="" titl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457200"/>
            <a:ext cx="883920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3304849"/>
      </p:ext>
    </p:extLst>
  </p:cSld>
  <p:clrMapOvr>
    <a:masterClrMapping/>
  </p:clrMapOvr>
</p:sld>
</file>

<file path=ppt/slides/slide15.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endParaRPr lang="en-US"/>
          </a:p>
        </p:txBody>
      </p:sp>
      <p:sp>
        <p:nvSpPr>
          <p:cNvPr id="4" name="Slide Number Placeholder 3" descr="" title=""/>
          <p:cNvSpPr>
            <a:spLocks noGrp="1"/>
          </p:cNvSpPr>
          <p:nvPr>
            <p:ph type="sldNum" sz="quarter" idx="12"/>
          </p:nvPr>
        </p:nvSpPr>
        <p:spPr/>
        <p:txBody>
          <a:bodyPr/>
          <a:lstStyle/>
          <a:p>
            <a:fld id="{D7AFA042-2070-467B-864C-EE69988E1653}" type="slidenum">
              <a:rPr lang="en-US" altLang="en-US" smtClean="0"/>
              <a:pPr/>
              <a:t>15</a:t>
            </a:fld>
            <a:endParaRPr lang="en-US" altLang="en-US" dirty="0"/>
          </a:p>
        </p:txBody>
      </p:sp>
      <p:pic>
        <p:nvPicPr>
          <p:cNvPr id="2050" name="Picture 2" descr="" titl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853440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9948062"/>
      </p:ext>
    </p:extLst>
  </p:cSld>
  <p:clrMapOvr>
    <a:masterClrMapping/>
  </p:clrMapOvr>
</p:sld>
</file>

<file path=ppt/slides/slide16.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endParaRPr lang="en-US"/>
          </a:p>
        </p:txBody>
      </p:sp>
      <p:sp>
        <p:nvSpPr>
          <p:cNvPr id="3" name="Content Placeholder 2" descr="" title=""/>
          <p:cNvSpPr>
            <a:spLocks noGrp="1"/>
          </p:cNvSpPr>
          <p:nvPr>
            <p:ph idx="1"/>
          </p:nvPr>
        </p:nvSpPr>
        <p:spPr/>
        <p:txBody>
          <a:bodyPr/>
          <a:lstStyle/>
          <a:p>
            <a:endParaRPr lang="en-US"/>
          </a:p>
        </p:txBody>
      </p:sp>
      <p:sp>
        <p:nvSpPr>
          <p:cNvPr id="4" name="Slide Number Placeholder 3" descr="" title=""/>
          <p:cNvSpPr>
            <a:spLocks noGrp="1"/>
          </p:cNvSpPr>
          <p:nvPr>
            <p:ph type="sldNum" sz="quarter" idx="12"/>
          </p:nvPr>
        </p:nvSpPr>
        <p:spPr/>
        <p:txBody>
          <a:bodyPr/>
          <a:lstStyle/>
          <a:p>
            <a:fld id="{D7AFA042-2070-467B-864C-EE69988E1653}" type="slidenum">
              <a:rPr lang="en-US" altLang="en-US" smtClean="0"/>
              <a:pPr/>
              <a:t>16</a:t>
            </a:fld>
            <a:endParaRPr lang="en-US" altLang="en-US" dirty="0"/>
          </a:p>
        </p:txBody>
      </p:sp>
      <p:pic>
        <p:nvPicPr>
          <p:cNvPr id="1026" name="Picture 2" descr="" 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80010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4887208"/>
      </p:ext>
    </p:extLst>
  </p:cSld>
  <p:clrMapOvr>
    <a:masterClrMapping/>
  </p:clrMapOvr>
</p:sld>
</file>

<file path=ppt/slides/slide17.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endParaRPr lang="en-US"/>
          </a:p>
        </p:txBody>
      </p:sp>
      <p:sp>
        <p:nvSpPr>
          <p:cNvPr id="3" name="Content Placeholder 2" descr="" title=""/>
          <p:cNvSpPr>
            <a:spLocks noGrp="1"/>
          </p:cNvSpPr>
          <p:nvPr>
            <p:ph idx="1"/>
          </p:nvPr>
        </p:nvSpPr>
        <p:spPr>
          <a:xfrm>
            <a:off x="457200" y="1600200"/>
            <a:ext cx="8382000" cy="4525963"/>
          </a:xfrm>
        </p:spPr>
        <p:txBody>
          <a:bodyPr/>
          <a:lstStyle/>
          <a:p>
            <a:endParaRPr lang="en-US" dirty="0"/>
          </a:p>
        </p:txBody>
      </p:sp>
      <p:sp>
        <p:nvSpPr>
          <p:cNvPr id="4" name="Slide Number Placeholder 3" descr="" title=""/>
          <p:cNvSpPr>
            <a:spLocks noGrp="1"/>
          </p:cNvSpPr>
          <p:nvPr>
            <p:ph type="sldNum" sz="quarter" idx="12"/>
          </p:nvPr>
        </p:nvSpPr>
        <p:spPr/>
        <p:txBody>
          <a:bodyPr/>
          <a:lstStyle/>
          <a:p>
            <a:fld id="{D7AFA042-2070-467B-864C-EE69988E1653}" type="slidenum">
              <a:rPr lang="en-US" altLang="en-US" smtClean="0"/>
              <a:pPr/>
              <a:t>17</a:t>
            </a:fld>
            <a:endParaRPr lang="en-US" altLang="en-US" dirty="0"/>
          </a:p>
        </p:txBody>
      </p:sp>
      <p:pic>
        <p:nvPicPr>
          <p:cNvPr id="3074" name="Picture 2" descr="" 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2400"/>
            <a:ext cx="9143999"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700521"/>
      </p:ext>
    </p:extLst>
  </p:cSld>
  <p:clrMapOvr>
    <a:masterClrMapping/>
  </p:clrMapOvr>
</p:sld>
</file>

<file path=ppt/slides/slide18.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endParaRPr lang="en-US"/>
          </a:p>
        </p:txBody>
      </p:sp>
      <p:sp>
        <p:nvSpPr>
          <p:cNvPr id="3" name="Content Placeholder 2" descr="" title=""/>
          <p:cNvSpPr>
            <a:spLocks noGrp="1"/>
          </p:cNvSpPr>
          <p:nvPr>
            <p:ph idx="1"/>
          </p:nvPr>
        </p:nvSpPr>
        <p:spPr/>
        <p:txBody>
          <a:bodyPr/>
          <a:lstStyle/>
          <a:p>
            <a:endParaRPr lang="en-US"/>
          </a:p>
        </p:txBody>
      </p:sp>
      <p:sp>
        <p:nvSpPr>
          <p:cNvPr id="4" name="Slide Number Placeholder 3" descr="" title=""/>
          <p:cNvSpPr>
            <a:spLocks noGrp="1"/>
          </p:cNvSpPr>
          <p:nvPr>
            <p:ph type="sldNum" sz="quarter" idx="12"/>
          </p:nvPr>
        </p:nvSpPr>
        <p:spPr/>
        <p:txBody>
          <a:bodyPr/>
          <a:lstStyle/>
          <a:p>
            <a:fld id="{D7AFA042-2070-467B-864C-EE69988E1653}" type="slidenum">
              <a:rPr lang="en-US" altLang="en-US" smtClean="0"/>
              <a:pPr/>
              <a:t>18</a:t>
            </a:fld>
            <a:endParaRPr lang="en-US" altLang="en-US" dirty="0"/>
          </a:p>
        </p:txBody>
      </p:sp>
      <p:pic>
        <p:nvPicPr>
          <p:cNvPr id="4098" name="Picture 2" descr="" 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067800"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9026880"/>
      </p:ext>
    </p:extLst>
  </p:cSld>
  <p:clrMapOvr>
    <a:masterClrMapping/>
  </p:clrMapOvr>
</p:sld>
</file>

<file path=ppt/slides/slide19.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endParaRPr lang="en-US"/>
          </a:p>
        </p:txBody>
      </p:sp>
      <p:sp>
        <p:nvSpPr>
          <p:cNvPr id="3" name="Content Placeholder 2" descr="" title=""/>
          <p:cNvSpPr>
            <a:spLocks noGrp="1"/>
          </p:cNvSpPr>
          <p:nvPr>
            <p:ph idx="1"/>
          </p:nvPr>
        </p:nvSpPr>
        <p:spPr/>
        <p:txBody>
          <a:bodyPr/>
          <a:lstStyle/>
          <a:p>
            <a:endParaRPr lang="en-US"/>
          </a:p>
        </p:txBody>
      </p:sp>
      <p:sp>
        <p:nvSpPr>
          <p:cNvPr id="4" name="Slide Number Placeholder 3" descr="" title=""/>
          <p:cNvSpPr>
            <a:spLocks noGrp="1"/>
          </p:cNvSpPr>
          <p:nvPr>
            <p:ph type="sldNum" sz="quarter" idx="12"/>
          </p:nvPr>
        </p:nvSpPr>
        <p:spPr/>
        <p:txBody>
          <a:bodyPr/>
          <a:lstStyle/>
          <a:p>
            <a:fld id="{D7AFA042-2070-467B-864C-EE69988E1653}" type="slidenum">
              <a:rPr lang="en-US" altLang="en-US" smtClean="0"/>
              <a:pPr/>
              <a:t>19</a:t>
            </a:fld>
            <a:endParaRPr lang="en-US" altLang="en-US" dirty="0"/>
          </a:p>
        </p:txBody>
      </p:sp>
      <p:pic>
        <p:nvPicPr>
          <p:cNvPr id="5122" name="Picture 2" descr="" 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2067674"/>
      </p:ext>
    </p:extLst>
  </p:cSld>
  <p:clrMapOvr>
    <a:masterClrMapping/>
  </p:clrMapOvr>
</p:sld>
</file>

<file path=ppt/slides/slide2.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smtClean="0">
                <a:solidFill>
                  <a:srgbClr val="005293"/>
                </a:solidFill>
              </a:rPr>
              <a:t>Disclaimers!</a:t>
            </a:r>
            <a:endParaRPr lang="en-US" dirty="0">
              <a:solidFill>
                <a:srgbClr val="005293"/>
              </a:solidFill>
            </a:endParaRPr>
          </a:p>
        </p:txBody>
      </p:sp>
      <p:sp>
        <p:nvSpPr>
          <p:cNvPr id="3" name="Content Placeholder 2" descr="" title=""/>
          <p:cNvSpPr>
            <a:spLocks noGrp="1"/>
          </p:cNvSpPr>
          <p:nvPr>
            <p:ph idx="1"/>
          </p:nvPr>
        </p:nvSpPr>
        <p:spPr>
          <a:xfrm>
            <a:off x="533400" y="1646237"/>
            <a:ext cx="8229600" cy="4525963"/>
          </a:xfrm>
        </p:spPr>
        <p:txBody>
          <a:bodyPr/>
          <a:lstStyle/>
          <a:p>
            <a:r>
              <a:rPr lang="en-US" dirty="0" smtClean="0"/>
              <a:t>Expressing personal views</a:t>
            </a:r>
          </a:p>
          <a:p>
            <a:r>
              <a:rPr lang="en-US" dirty="0" smtClean="0"/>
              <a:t>Not speaking on behalf of any client or company</a:t>
            </a:r>
          </a:p>
          <a:p>
            <a:r>
              <a:rPr lang="en-US" dirty="0" smtClean="0"/>
              <a:t>All information has been publicly disclosed</a:t>
            </a:r>
            <a:endParaRPr lang="en-US" dirty="0"/>
          </a:p>
        </p:txBody>
      </p:sp>
      <p:sp>
        <p:nvSpPr>
          <p:cNvPr id="4" name="Slide Number Placeholder 3" descr="" title=""/>
          <p:cNvSpPr>
            <a:spLocks noGrp="1"/>
          </p:cNvSpPr>
          <p:nvPr>
            <p:ph type="sldNum" sz="quarter" idx="12"/>
          </p:nvPr>
        </p:nvSpPr>
        <p:spPr/>
        <p:txBody>
          <a:bodyPr/>
          <a:lstStyle/>
          <a:p>
            <a:fld id="{D7AFA042-2070-467B-864C-EE69988E1653}" type="slidenum">
              <a:rPr lang="en-US" altLang="en-US" smtClean="0"/>
              <a:pPr/>
              <a:t>2</a:t>
            </a:fld>
            <a:endParaRPr lang="en-US" altLang="en-US" dirty="0"/>
          </a:p>
        </p:txBody>
      </p:sp>
      <p:pic>
        <p:nvPicPr>
          <p:cNvPr id="5" name="Picture 4" descr="" 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486400"/>
            <a:ext cx="17526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511601"/>
      </p:ext>
    </p:extLst>
  </p:cSld>
  <p:clrMapOvr>
    <a:masterClrMapping/>
  </p:clrMapOvr>
</p:sld>
</file>

<file path=ppt/slides/slide20.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457200" y="-76200"/>
            <a:ext cx="8229600" cy="1143000"/>
          </a:xfrm>
        </p:spPr>
        <p:txBody>
          <a:bodyPr/>
          <a:lstStyle/>
          <a:p>
            <a:r>
              <a:rPr lang="en-US" dirty="0">
                <a:solidFill>
                  <a:srgbClr val="005293"/>
                </a:solidFill>
              </a:rPr>
              <a:t>Strengths of GM’s </a:t>
            </a:r>
            <a:r>
              <a:rPr lang="en-US" dirty="0" smtClean="0">
                <a:solidFill>
                  <a:srgbClr val="005293"/>
                </a:solidFill>
              </a:rPr>
              <a:t>position</a:t>
            </a:r>
            <a:endParaRPr lang="en-US" dirty="0">
              <a:solidFill>
                <a:srgbClr val="005293"/>
              </a:solidFill>
            </a:endParaRPr>
          </a:p>
        </p:txBody>
      </p:sp>
      <p:sp>
        <p:nvSpPr>
          <p:cNvPr id="3" name="Content Placeholder 2" descr="" title=""/>
          <p:cNvSpPr>
            <a:spLocks noGrp="1"/>
          </p:cNvSpPr>
          <p:nvPr>
            <p:ph idx="1"/>
          </p:nvPr>
        </p:nvSpPr>
        <p:spPr>
          <a:xfrm>
            <a:off x="457200" y="884237"/>
            <a:ext cx="8229600" cy="4525963"/>
          </a:xfrm>
        </p:spPr>
        <p:txBody>
          <a:bodyPr>
            <a:normAutofit fontScale="85000" lnSpcReduction="20000"/>
          </a:bodyPr>
          <a:lstStyle/>
          <a:p>
            <a:r>
              <a:rPr lang="en-US" sz="2600" dirty="0" smtClean="0"/>
              <a:t>GM had made significant structural changes to and investment in NY metro market</a:t>
            </a:r>
          </a:p>
          <a:p>
            <a:pPr>
              <a:spcBef>
                <a:spcPts val="600"/>
              </a:spcBef>
            </a:pPr>
            <a:r>
              <a:rPr lang="en-US" sz="2600" dirty="0" smtClean="0"/>
              <a:t>Beck </a:t>
            </a:r>
            <a:r>
              <a:rPr lang="en-US" sz="2600" dirty="0"/>
              <a:t>signed a participation agreement promising </a:t>
            </a:r>
            <a:r>
              <a:rPr lang="en-US" sz="2600" dirty="0" smtClean="0"/>
              <a:t>improvement </a:t>
            </a:r>
            <a:r>
              <a:rPr lang="en-US" sz="2600" dirty="0"/>
              <a:t>over 3 year period:  70, 85, 100</a:t>
            </a:r>
          </a:p>
          <a:p>
            <a:r>
              <a:rPr lang="en-US" sz="2600" dirty="0"/>
              <a:t>Benefitted from a significant </a:t>
            </a:r>
            <a:r>
              <a:rPr lang="en-US" sz="2600" dirty="0" smtClean="0"/>
              <a:t>(25%) segment </a:t>
            </a:r>
            <a:r>
              <a:rPr lang="en-US" sz="2600" dirty="0"/>
              <a:t>adjustment </a:t>
            </a:r>
          </a:p>
          <a:p>
            <a:r>
              <a:rPr lang="en-US" sz="2600" dirty="0" smtClean="0"/>
              <a:t>Operational </a:t>
            </a:r>
            <a:r>
              <a:rPr lang="en-US" sz="2600" dirty="0"/>
              <a:t>issues despite assistance - </a:t>
            </a:r>
            <a:r>
              <a:rPr lang="en-US" sz="2600" dirty="0" smtClean="0"/>
              <a:t>allocation</a:t>
            </a:r>
            <a:r>
              <a:rPr lang="en-US" sz="2600" dirty="0"/>
              <a:t>, </a:t>
            </a:r>
            <a:r>
              <a:rPr lang="en-US" sz="2600" dirty="0" smtClean="0"/>
              <a:t>counseling, business plan, facility</a:t>
            </a:r>
            <a:r>
              <a:rPr lang="en-US" sz="2600" dirty="0"/>
              <a:t>, advertising, </a:t>
            </a:r>
            <a:r>
              <a:rPr lang="en-US" sz="2600" dirty="0" smtClean="0"/>
              <a:t>sales </a:t>
            </a:r>
            <a:r>
              <a:rPr lang="en-US" sz="2600" dirty="0"/>
              <a:t>manager</a:t>
            </a:r>
          </a:p>
          <a:p>
            <a:r>
              <a:rPr lang="en-US" sz="2600" dirty="0" smtClean="0"/>
              <a:t>Beck showed </a:t>
            </a:r>
            <a:r>
              <a:rPr lang="en-US" sz="2600" i="1" dirty="0" smtClean="0"/>
              <a:t>no</a:t>
            </a:r>
            <a:r>
              <a:rPr lang="en-US" sz="2600" dirty="0" smtClean="0"/>
              <a:t> improvement in its RSI</a:t>
            </a:r>
          </a:p>
          <a:p>
            <a:r>
              <a:rPr lang="en-US" sz="2600" dirty="0"/>
              <a:t>In addition to RSI, GM considered “other relevant factors”</a:t>
            </a:r>
          </a:p>
          <a:p>
            <a:r>
              <a:rPr lang="en-US" sz="2600" dirty="0" smtClean="0"/>
              <a:t>Chevrolet Bias? </a:t>
            </a:r>
          </a:p>
          <a:p>
            <a:pPr lvl="1"/>
            <a:r>
              <a:rPr lang="en-US" sz="2200" dirty="0" smtClean="0"/>
              <a:t>Several other “downstate” NY Chevrolet dealers were effective or had shown material improvement</a:t>
            </a:r>
          </a:p>
          <a:p>
            <a:pPr lvl="1"/>
            <a:r>
              <a:rPr lang="en-US" sz="2200" dirty="0" smtClean="0"/>
              <a:t>Beck outsold by neighboring Chevrolet dealer in its own market</a:t>
            </a:r>
          </a:p>
          <a:p>
            <a:r>
              <a:rPr lang="en-US" sz="2600" dirty="0" smtClean="0"/>
              <a:t>Import Bias?  </a:t>
            </a:r>
          </a:p>
          <a:p>
            <a:pPr lvl="1"/>
            <a:r>
              <a:rPr lang="en-US" sz="2200" dirty="0" smtClean="0"/>
              <a:t>Ford and Chrysler doing great in Yonkers (on same street as Beck)</a:t>
            </a:r>
          </a:p>
          <a:p>
            <a:endParaRPr lang="en-US" dirty="0"/>
          </a:p>
        </p:txBody>
      </p:sp>
      <p:sp>
        <p:nvSpPr>
          <p:cNvPr id="4" name="Slide Number Placeholder 3" descr="" title=""/>
          <p:cNvSpPr>
            <a:spLocks noGrp="1"/>
          </p:cNvSpPr>
          <p:nvPr>
            <p:ph type="sldNum" sz="quarter" idx="12"/>
          </p:nvPr>
        </p:nvSpPr>
        <p:spPr/>
        <p:txBody>
          <a:bodyPr/>
          <a:lstStyle/>
          <a:p>
            <a:fld id="{D7AFA042-2070-467B-864C-EE69988E1653}" type="slidenum">
              <a:rPr lang="en-US" altLang="en-US" smtClean="0"/>
              <a:pPr/>
              <a:t>20</a:t>
            </a:fld>
            <a:endParaRPr lang="en-US" altLang="en-US" dirty="0"/>
          </a:p>
        </p:txBody>
      </p:sp>
      <p:pic>
        <p:nvPicPr>
          <p:cNvPr id="6" name="Picture 4" descr="" 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486400"/>
            <a:ext cx="17526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909717"/>
      </p:ext>
    </p:extLst>
  </p:cSld>
  <p:clrMapOvr>
    <a:masterClrMapping/>
  </p:clrMapOvr>
</p:sld>
</file>

<file path=ppt/slides/slide21.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endParaRPr lang="en-US"/>
          </a:p>
        </p:txBody>
      </p:sp>
      <p:sp>
        <p:nvSpPr>
          <p:cNvPr id="3" name="Content Placeholder 2" descr="" title=""/>
          <p:cNvSpPr>
            <a:spLocks noGrp="1"/>
          </p:cNvSpPr>
          <p:nvPr>
            <p:ph idx="1"/>
          </p:nvPr>
        </p:nvSpPr>
        <p:spPr/>
        <p:txBody>
          <a:bodyPr/>
          <a:lstStyle/>
          <a:p>
            <a:endParaRPr lang="en-US"/>
          </a:p>
        </p:txBody>
      </p:sp>
      <p:sp>
        <p:nvSpPr>
          <p:cNvPr id="4" name="Slide Number Placeholder 3" descr="" title=""/>
          <p:cNvSpPr>
            <a:spLocks noGrp="1"/>
          </p:cNvSpPr>
          <p:nvPr>
            <p:ph type="sldNum" sz="quarter" idx="12"/>
          </p:nvPr>
        </p:nvSpPr>
        <p:spPr/>
        <p:txBody>
          <a:bodyPr/>
          <a:lstStyle/>
          <a:p>
            <a:fld id="{D7AFA042-2070-467B-864C-EE69988E1653}" type="slidenum">
              <a:rPr lang="en-US" altLang="en-US" smtClean="0"/>
              <a:pPr/>
              <a:t>21</a:t>
            </a:fld>
            <a:endParaRPr lang="en-US" altLang="en-US" dirty="0"/>
          </a:p>
        </p:txBody>
      </p:sp>
      <p:pic>
        <p:nvPicPr>
          <p:cNvPr id="1026" name="Picture 2" descr="" tit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707" y="0"/>
            <a:ext cx="88725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 tit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707" y="0"/>
            <a:ext cx="887258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805167"/>
      </p:ext>
    </p:extLst>
  </p:cSld>
  <p:clrMapOvr>
    <a:masterClrMapping/>
  </p:clrMapOvr>
</p:sld>
</file>

<file path=ppt/slides/slide22.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endParaRPr lang="en-US"/>
          </a:p>
        </p:txBody>
      </p:sp>
      <p:sp>
        <p:nvSpPr>
          <p:cNvPr id="3" name="Content Placeholder 2" descr="" title=""/>
          <p:cNvSpPr>
            <a:spLocks noGrp="1"/>
          </p:cNvSpPr>
          <p:nvPr>
            <p:ph idx="1"/>
          </p:nvPr>
        </p:nvSpPr>
        <p:spPr/>
        <p:txBody>
          <a:bodyPr/>
          <a:lstStyle/>
          <a:p>
            <a:endParaRPr lang="en-US"/>
          </a:p>
        </p:txBody>
      </p:sp>
      <p:sp>
        <p:nvSpPr>
          <p:cNvPr id="4" name="Slide Number Placeholder 3" descr="" title=""/>
          <p:cNvSpPr>
            <a:spLocks noGrp="1"/>
          </p:cNvSpPr>
          <p:nvPr>
            <p:ph type="sldNum" sz="quarter" idx="12"/>
          </p:nvPr>
        </p:nvSpPr>
        <p:spPr/>
        <p:txBody>
          <a:bodyPr/>
          <a:lstStyle/>
          <a:p>
            <a:fld id="{D7AFA042-2070-467B-864C-EE69988E1653}" type="slidenum">
              <a:rPr lang="en-US" altLang="en-US" smtClean="0"/>
              <a:pPr/>
              <a:t>22</a:t>
            </a:fld>
            <a:endParaRPr lang="en-US" altLang="en-US" dirty="0"/>
          </a:p>
        </p:txBody>
      </p:sp>
      <p:pic>
        <p:nvPicPr>
          <p:cNvPr id="5122" name="Picture 2" descr="" tit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0" y="0"/>
            <a:ext cx="887505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778719"/>
      </p:ext>
    </p:extLst>
  </p:cSld>
  <p:clrMapOvr>
    <a:masterClrMapping/>
  </p:clrMapOvr>
</p:sld>
</file>

<file path=ppt/slides/slide23.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endParaRPr lang="en-US"/>
          </a:p>
        </p:txBody>
      </p:sp>
      <p:sp>
        <p:nvSpPr>
          <p:cNvPr id="3" name="Content Placeholder 2" descr="" title=""/>
          <p:cNvSpPr>
            <a:spLocks noGrp="1"/>
          </p:cNvSpPr>
          <p:nvPr>
            <p:ph idx="1"/>
          </p:nvPr>
        </p:nvSpPr>
        <p:spPr/>
        <p:txBody>
          <a:bodyPr/>
          <a:lstStyle/>
          <a:p>
            <a:endParaRPr lang="en-US"/>
          </a:p>
        </p:txBody>
      </p:sp>
      <p:sp>
        <p:nvSpPr>
          <p:cNvPr id="4" name="Slide Number Placeholder 3" descr="" title=""/>
          <p:cNvSpPr>
            <a:spLocks noGrp="1"/>
          </p:cNvSpPr>
          <p:nvPr>
            <p:ph type="sldNum" sz="quarter" idx="12"/>
          </p:nvPr>
        </p:nvSpPr>
        <p:spPr/>
        <p:txBody>
          <a:bodyPr/>
          <a:lstStyle/>
          <a:p>
            <a:fld id="{D7AFA042-2070-467B-864C-EE69988E1653}" type="slidenum">
              <a:rPr lang="en-US" altLang="en-US" smtClean="0"/>
              <a:pPr/>
              <a:t>23</a:t>
            </a:fld>
            <a:endParaRPr lang="en-US" altLang="en-US" dirty="0"/>
          </a:p>
        </p:txBody>
      </p:sp>
      <p:pic>
        <p:nvPicPr>
          <p:cNvPr id="4098" name="Picture 2" descr="" tit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0" y="0"/>
            <a:ext cx="887505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083809"/>
      </p:ext>
    </p:extLst>
  </p:cSld>
  <p:clrMapOvr>
    <a:masterClrMapping/>
  </p:clrMapOvr>
</p:sld>
</file>

<file path=ppt/slides/slide24.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endParaRPr lang="en-US"/>
          </a:p>
        </p:txBody>
      </p:sp>
      <p:sp>
        <p:nvSpPr>
          <p:cNvPr id="3" name="Content Placeholder 2" descr="" title=""/>
          <p:cNvSpPr>
            <a:spLocks noGrp="1"/>
          </p:cNvSpPr>
          <p:nvPr>
            <p:ph idx="1"/>
          </p:nvPr>
        </p:nvSpPr>
        <p:spPr/>
        <p:txBody>
          <a:bodyPr/>
          <a:lstStyle/>
          <a:p>
            <a:endParaRPr lang="en-US"/>
          </a:p>
        </p:txBody>
      </p:sp>
      <p:sp>
        <p:nvSpPr>
          <p:cNvPr id="4" name="Slide Number Placeholder 3" descr="" title=""/>
          <p:cNvSpPr>
            <a:spLocks noGrp="1"/>
          </p:cNvSpPr>
          <p:nvPr>
            <p:ph type="sldNum" sz="quarter" idx="12"/>
          </p:nvPr>
        </p:nvSpPr>
        <p:spPr/>
        <p:txBody>
          <a:bodyPr/>
          <a:lstStyle/>
          <a:p>
            <a:fld id="{D7AFA042-2070-467B-864C-EE69988E1653}" type="slidenum">
              <a:rPr lang="en-US" altLang="en-US" smtClean="0"/>
              <a:pPr/>
              <a:t>24</a:t>
            </a:fld>
            <a:endParaRPr lang="en-US" altLang="en-US" dirty="0"/>
          </a:p>
        </p:txBody>
      </p:sp>
      <p:pic>
        <p:nvPicPr>
          <p:cNvPr id="3074" name="Picture 2" descr="" tit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769" y="0"/>
            <a:ext cx="88724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917616"/>
      </p:ext>
    </p:extLst>
  </p:cSld>
  <p:clrMapOvr>
    <a:masterClrMapping/>
  </p:clrMapOvr>
</p:sld>
</file>

<file path=ppt/slides/slide25.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endParaRPr lang="en-US"/>
          </a:p>
        </p:txBody>
      </p:sp>
      <p:sp>
        <p:nvSpPr>
          <p:cNvPr id="3" name="Content Placeholder 2" descr="" title=""/>
          <p:cNvSpPr>
            <a:spLocks noGrp="1"/>
          </p:cNvSpPr>
          <p:nvPr>
            <p:ph idx="1"/>
          </p:nvPr>
        </p:nvSpPr>
        <p:spPr/>
        <p:txBody>
          <a:bodyPr/>
          <a:lstStyle/>
          <a:p>
            <a:endParaRPr lang="en-US"/>
          </a:p>
        </p:txBody>
      </p:sp>
      <p:sp>
        <p:nvSpPr>
          <p:cNvPr id="4" name="Slide Number Placeholder 3" descr="" title=""/>
          <p:cNvSpPr>
            <a:spLocks noGrp="1"/>
          </p:cNvSpPr>
          <p:nvPr>
            <p:ph type="sldNum" sz="quarter" idx="12"/>
          </p:nvPr>
        </p:nvSpPr>
        <p:spPr/>
        <p:txBody>
          <a:bodyPr/>
          <a:lstStyle/>
          <a:p>
            <a:fld id="{D7AFA042-2070-467B-864C-EE69988E1653}" type="slidenum">
              <a:rPr lang="en-US" altLang="en-US" smtClean="0"/>
              <a:pPr/>
              <a:t>25</a:t>
            </a:fld>
            <a:endParaRPr lang="en-US" altLang="en-US" dirty="0"/>
          </a:p>
        </p:txBody>
      </p:sp>
      <p:pic>
        <p:nvPicPr>
          <p:cNvPr id="2050" name="Picture 2" descr="" tit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769" y="0"/>
            <a:ext cx="88724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172562"/>
      </p:ext>
    </p:extLst>
  </p:cSld>
  <p:clrMapOvr>
    <a:masterClrMapping/>
  </p:clrMapOvr>
</p:sld>
</file>

<file path=ppt/slides/slide26.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457200" y="0"/>
            <a:ext cx="8229600" cy="1143000"/>
          </a:xfrm>
        </p:spPr>
        <p:txBody>
          <a:bodyPr/>
          <a:lstStyle/>
          <a:p>
            <a:r>
              <a:rPr lang="en-US" dirty="0">
                <a:solidFill>
                  <a:srgbClr val="005293"/>
                </a:solidFill>
              </a:rPr>
              <a:t>Procedural </a:t>
            </a:r>
            <a:r>
              <a:rPr lang="en-US" dirty="0" smtClean="0">
                <a:solidFill>
                  <a:srgbClr val="005293"/>
                </a:solidFill>
              </a:rPr>
              <a:t>History</a:t>
            </a:r>
            <a:endParaRPr lang="en-US" dirty="0">
              <a:solidFill>
                <a:srgbClr val="005293"/>
              </a:solidFill>
            </a:endParaRPr>
          </a:p>
        </p:txBody>
      </p:sp>
      <p:sp>
        <p:nvSpPr>
          <p:cNvPr id="3" name="Content Placeholder 2" descr="" title=""/>
          <p:cNvSpPr>
            <a:spLocks noGrp="1"/>
          </p:cNvSpPr>
          <p:nvPr>
            <p:ph idx="1"/>
          </p:nvPr>
        </p:nvSpPr>
        <p:spPr>
          <a:xfrm>
            <a:off x="457200" y="914400"/>
            <a:ext cx="8229600" cy="4648200"/>
          </a:xfrm>
        </p:spPr>
        <p:txBody>
          <a:bodyPr>
            <a:noAutofit/>
          </a:bodyPr>
          <a:lstStyle/>
          <a:p>
            <a:pPr>
              <a:spcAft>
                <a:spcPts val="600"/>
              </a:spcAft>
            </a:pPr>
            <a:r>
              <a:rPr lang="en-US" sz="1600" dirty="0" smtClean="0"/>
              <a:t>Federal </a:t>
            </a:r>
            <a:r>
              <a:rPr lang="en-US" sz="1600" dirty="0"/>
              <a:t>District Court </a:t>
            </a:r>
            <a:r>
              <a:rPr lang="en-US" sz="1600" dirty="0" smtClean="0"/>
              <a:t>rules in </a:t>
            </a:r>
            <a:r>
              <a:rPr lang="en-US" sz="1600" dirty="0"/>
              <a:t>favor of GM </a:t>
            </a:r>
            <a:r>
              <a:rPr lang="en-US" sz="1600" dirty="0" smtClean="0"/>
              <a:t>after </a:t>
            </a:r>
            <a:r>
              <a:rPr lang="en-US" sz="1600" dirty="0"/>
              <a:t>trial</a:t>
            </a:r>
          </a:p>
          <a:p>
            <a:pPr>
              <a:spcAft>
                <a:spcPts val="600"/>
              </a:spcAft>
            </a:pPr>
            <a:r>
              <a:rPr lang="en-US" sz="1600" dirty="0" smtClean="0"/>
              <a:t>DMV </a:t>
            </a:r>
            <a:r>
              <a:rPr lang="en-US" sz="1600" dirty="0"/>
              <a:t>ALJ </a:t>
            </a:r>
            <a:r>
              <a:rPr lang="en-US" sz="1600" dirty="0" smtClean="0"/>
              <a:t>then grants </a:t>
            </a:r>
            <a:r>
              <a:rPr lang="en-US" sz="1600" dirty="0"/>
              <a:t>summary disposition in favor of GM upholding termination</a:t>
            </a:r>
          </a:p>
          <a:p>
            <a:pPr>
              <a:spcAft>
                <a:spcPts val="600"/>
              </a:spcAft>
            </a:pPr>
            <a:r>
              <a:rPr lang="en-US" sz="1600" dirty="0" smtClean="0"/>
              <a:t>DMV </a:t>
            </a:r>
            <a:r>
              <a:rPr lang="en-US" sz="1600" dirty="0"/>
              <a:t>Appeals Board reverses and ALJ finds in favor of Beck</a:t>
            </a:r>
          </a:p>
          <a:p>
            <a:pPr>
              <a:spcAft>
                <a:spcPts val="600"/>
              </a:spcAft>
            </a:pPr>
            <a:r>
              <a:rPr lang="en-US" sz="1600" dirty="0" smtClean="0"/>
              <a:t>Second </a:t>
            </a:r>
            <a:r>
              <a:rPr lang="en-US" sz="1600" dirty="0"/>
              <a:t>Circuit certified following question to NY Court of Appeals: </a:t>
            </a:r>
          </a:p>
          <a:p>
            <a:pPr marL="914400" indent="0">
              <a:spcAft>
                <a:spcPts val="600"/>
              </a:spcAft>
              <a:buNone/>
            </a:pPr>
            <a:r>
              <a:rPr lang="en-US" sz="1400" dirty="0"/>
              <a:t>Is a performance standard that requires “average” performance based on statewide sales data </a:t>
            </a:r>
            <a:r>
              <a:rPr lang="en-US" sz="1400" u="sng" dirty="0"/>
              <a:t>in order for an automobile dealer to retain its dealership</a:t>
            </a:r>
            <a:r>
              <a:rPr lang="en-US" sz="1400" dirty="0"/>
              <a:t> “unreasonable, arbitrary, or unfair” under New York Vehicle &amp; Traffic Law section 463(2)(gg) because it does not account for local variations beyond adjusting for the local popularity of general vehicle types?</a:t>
            </a:r>
          </a:p>
          <a:p>
            <a:pPr>
              <a:spcAft>
                <a:spcPts val="600"/>
              </a:spcAft>
            </a:pPr>
            <a:r>
              <a:rPr lang="en-US" sz="1600" dirty="0" smtClean="0"/>
              <a:t>NY </a:t>
            </a:r>
            <a:r>
              <a:rPr lang="en-US" sz="1600" dirty="0"/>
              <a:t>Court of Appeals reformulates as follows: </a:t>
            </a:r>
          </a:p>
          <a:p>
            <a:pPr marL="914400" indent="0">
              <a:spcAft>
                <a:spcPts val="600"/>
              </a:spcAft>
              <a:buNone/>
            </a:pPr>
            <a:r>
              <a:rPr lang="en-US" sz="1400" dirty="0"/>
              <a:t>Is a performance standard that uses "average" performance based on statewide sales data in order </a:t>
            </a:r>
            <a:r>
              <a:rPr lang="en-US" sz="1400" u="sng" dirty="0"/>
              <a:t>to determine an automobile dealer's compliance with a franchise agreement</a:t>
            </a:r>
            <a:r>
              <a:rPr lang="en-US" sz="1400" dirty="0"/>
              <a:t> "unreasonable, arbitrary, or unfair" under New York Vehicle &amp; Traffic Law section 463(2)(gg) because it does not account for local variations beyond adjusting for the local popularity of general vehicle types? </a:t>
            </a:r>
          </a:p>
          <a:p>
            <a:pPr>
              <a:spcAft>
                <a:spcPts val="600"/>
              </a:spcAft>
            </a:pPr>
            <a:r>
              <a:rPr lang="en-US" sz="1600" dirty="0" smtClean="0"/>
              <a:t>Decision </a:t>
            </a:r>
            <a:r>
              <a:rPr lang="en-US" sz="1600" dirty="0"/>
              <a:t>rendered May 3, </a:t>
            </a:r>
            <a:r>
              <a:rPr lang="en-US" sz="1600" dirty="0" smtClean="0"/>
              <a:t>2016 - Second </a:t>
            </a:r>
            <a:r>
              <a:rPr lang="en-US" sz="1600" dirty="0"/>
              <a:t>Circuit proceeding </a:t>
            </a:r>
            <a:r>
              <a:rPr lang="en-US" sz="1600" dirty="0" smtClean="0"/>
              <a:t>pending</a:t>
            </a:r>
            <a:endParaRPr lang="en-US" sz="1600" dirty="0"/>
          </a:p>
        </p:txBody>
      </p:sp>
      <p:sp>
        <p:nvSpPr>
          <p:cNvPr id="4" name="Slide Number Placeholder 3" descr="" title=""/>
          <p:cNvSpPr>
            <a:spLocks noGrp="1"/>
          </p:cNvSpPr>
          <p:nvPr>
            <p:ph type="sldNum" sz="quarter" idx="12"/>
          </p:nvPr>
        </p:nvSpPr>
        <p:spPr/>
        <p:txBody>
          <a:bodyPr/>
          <a:lstStyle/>
          <a:p>
            <a:fld id="{D7AFA042-2070-467B-864C-EE69988E1653}" type="slidenum">
              <a:rPr lang="en-US" altLang="en-US" smtClean="0"/>
              <a:pPr/>
              <a:t>26</a:t>
            </a:fld>
            <a:endParaRPr lang="en-US" altLang="en-US" dirty="0"/>
          </a:p>
        </p:txBody>
      </p:sp>
      <p:pic>
        <p:nvPicPr>
          <p:cNvPr id="5" name="Picture 4" descr="" 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486400"/>
            <a:ext cx="17526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522579"/>
      </p:ext>
    </p:extLst>
  </p:cSld>
  <p:clrMapOvr>
    <a:masterClrMapping/>
  </p:clrMapOvr>
</p:sld>
</file>

<file path=ppt/slides/slide27.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457200" y="76200"/>
            <a:ext cx="8229600" cy="762000"/>
          </a:xfrm>
        </p:spPr>
        <p:txBody>
          <a:bodyPr/>
          <a:lstStyle/>
          <a:p>
            <a:r>
              <a:rPr lang="en-US" i="1" dirty="0" smtClean="0">
                <a:solidFill>
                  <a:srgbClr val="005293"/>
                </a:solidFill>
              </a:rPr>
              <a:t>Beck </a:t>
            </a:r>
            <a:r>
              <a:rPr lang="en-US" dirty="0" smtClean="0">
                <a:solidFill>
                  <a:srgbClr val="005293"/>
                </a:solidFill>
              </a:rPr>
              <a:t>NY</a:t>
            </a:r>
            <a:r>
              <a:rPr lang="en-US" i="1" dirty="0" smtClean="0">
                <a:solidFill>
                  <a:srgbClr val="005293"/>
                </a:solidFill>
              </a:rPr>
              <a:t> </a:t>
            </a:r>
            <a:r>
              <a:rPr lang="en-US" dirty="0" smtClean="0">
                <a:solidFill>
                  <a:srgbClr val="005293"/>
                </a:solidFill>
              </a:rPr>
              <a:t>Court of Appeals Decision</a:t>
            </a:r>
            <a:endParaRPr lang="en-US" dirty="0">
              <a:solidFill>
                <a:srgbClr val="005293"/>
              </a:solidFill>
            </a:endParaRPr>
          </a:p>
        </p:txBody>
      </p:sp>
      <p:sp>
        <p:nvSpPr>
          <p:cNvPr id="3" name="Content Placeholder 2" descr="" title=""/>
          <p:cNvSpPr>
            <a:spLocks noGrp="1"/>
          </p:cNvSpPr>
          <p:nvPr>
            <p:ph idx="1"/>
          </p:nvPr>
        </p:nvSpPr>
        <p:spPr>
          <a:xfrm>
            <a:off x="381000" y="838200"/>
            <a:ext cx="8305800" cy="5287963"/>
          </a:xfrm>
        </p:spPr>
        <p:txBody>
          <a:bodyPr/>
          <a:lstStyle/>
          <a:p>
            <a:r>
              <a:rPr lang="en-US" sz="1300" dirty="0" smtClean="0"/>
              <a:t>“</a:t>
            </a:r>
            <a:r>
              <a:rPr lang="en-US" sz="1300" dirty="0"/>
              <a:t>GM measures a dealer’s sales performance by comparison to a statewide class of dealers, but adjusts the standard to reflect certain local market peculiarities with respect to one metric: local consumer purchasing preferences for certain vehicle types</a:t>
            </a:r>
            <a:r>
              <a:rPr lang="en-US" sz="1300" dirty="0" smtClean="0"/>
              <a:t>”</a:t>
            </a:r>
            <a:endParaRPr lang="en-US" sz="1300" dirty="0"/>
          </a:p>
          <a:p>
            <a:r>
              <a:rPr lang="en-US" sz="1300" dirty="0" smtClean="0"/>
              <a:t>“</a:t>
            </a:r>
            <a:r>
              <a:rPr lang="en-US" sz="1300" dirty="0"/>
              <a:t>Yet, customer purchases are influenced not solely by preferences for a type of vehicle, for which GM accounts through its segmentation formula, but also by brand popularity and import bias</a:t>
            </a:r>
            <a:r>
              <a:rPr lang="en-US" sz="1300" dirty="0" smtClean="0"/>
              <a:t>.”</a:t>
            </a:r>
            <a:endParaRPr lang="en-US" sz="1300" dirty="0"/>
          </a:p>
          <a:p>
            <a:r>
              <a:rPr lang="en-US" sz="1300" dirty="0" smtClean="0"/>
              <a:t>“GM’s </a:t>
            </a:r>
            <a:r>
              <a:rPr lang="en-US" sz="1300" dirty="0"/>
              <a:t>exclusion of local brand popularity or import bias rendered the standard unreasonable and unfair because these preference factors constitute market challenges that impact a dealer’s sales performance differently across the state</a:t>
            </a:r>
            <a:r>
              <a:rPr lang="en-US" sz="1300" dirty="0" smtClean="0"/>
              <a:t>.”</a:t>
            </a:r>
            <a:endParaRPr lang="en-US" sz="1300" dirty="0"/>
          </a:p>
          <a:p>
            <a:r>
              <a:rPr lang="en-US" sz="1300" dirty="0" smtClean="0"/>
              <a:t>“It </a:t>
            </a:r>
            <a:r>
              <a:rPr lang="en-US" sz="1300" dirty="0"/>
              <a:t>is unlawful under section 463(2)(gg) to measure a dealer’s sales performance by a standard that fails to consider the desirability of the Chevrolet brand itself as a measure of a dealer’s effort and sales ability</a:t>
            </a:r>
            <a:r>
              <a:rPr lang="en-US" sz="1300" dirty="0" smtClean="0"/>
              <a:t>.”</a:t>
            </a:r>
            <a:endParaRPr lang="en-US" sz="1300" dirty="0"/>
          </a:p>
          <a:p>
            <a:r>
              <a:rPr lang="en-US" sz="1300" dirty="0" smtClean="0"/>
              <a:t>“</a:t>
            </a:r>
            <a:r>
              <a:rPr lang="en-US" sz="1300" dirty="0"/>
              <a:t>GM essentially argues that it can set a standard that misrepresents external market forces. However, measuring the dealer’s performance against a market the dealer never faces is not reasonable or fair within the meaning of section 463(2)(gg).” </a:t>
            </a:r>
          </a:p>
          <a:p>
            <a:r>
              <a:rPr lang="en-US" sz="1300" dirty="0" smtClean="0"/>
              <a:t>“</a:t>
            </a:r>
            <a:r>
              <a:rPr lang="en-US" sz="1300" dirty="0"/>
              <a:t>The standard used by GM excludes local variance in market competitiveness, and masks the dealer mediocrity of which GM complains. To comply with the Dealer Act, if a franchisor intends to measure a dealer’s performance based on a comparison to statewide data for other dealers, then the comparison data must take into account the market-based challenges that affect dealer success</a:t>
            </a:r>
            <a:r>
              <a:rPr lang="en-US" sz="1300" dirty="0" smtClean="0"/>
              <a:t>.”</a:t>
            </a:r>
            <a:endParaRPr lang="en-US" sz="1300" dirty="0"/>
          </a:p>
          <a:p>
            <a:r>
              <a:rPr lang="en-US" sz="1300" dirty="0" smtClean="0"/>
              <a:t>“…</a:t>
            </a:r>
            <a:r>
              <a:rPr lang="en-US" sz="1300" dirty="0"/>
              <a:t>this is an industry in which the parties hold unequal bargaining positions, and an industry standard may reflect the entrenchment of the very inequality and favoritism that the legislature sought to counterbalance in the Dealer Act. Thus, GM may not rely on a standard that is unreasonable and unfair simply because of its prevalence within an industry the legislature sought to regulate.”</a:t>
            </a:r>
          </a:p>
          <a:p>
            <a:endParaRPr lang="en-US" dirty="0"/>
          </a:p>
        </p:txBody>
      </p:sp>
      <p:sp>
        <p:nvSpPr>
          <p:cNvPr id="4" name="Slide Number Placeholder 3" descr="" title=""/>
          <p:cNvSpPr>
            <a:spLocks noGrp="1"/>
          </p:cNvSpPr>
          <p:nvPr>
            <p:ph type="sldNum" sz="quarter" idx="12"/>
          </p:nvPr>
        </p:nvSpPr>
        <p:spPr/>
        <p:txBody>
          <a:bodyPr/>
          <a:lstStyle/>
          <a:p>
            <a:fld id="{D7AFA042-2070-467B-864C-EE69988E1653}" type="slidenum">
              <a:rPr lang="en-US" altLang="en-US" smtClean="0"/>
              <a:pPr/>
              <a:t>27</a:t>
            </a:fld>
            <a:endParaRPr lang="en-US" altLang="en-US" dirty="0"/>
          </a:p>
        </p:txBody>
      </p:sp>
      <p:pic>
        <p:nvPicPr>
          <p:cNvPr id="5" name="Picture 4" descr="" 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486400"/>
            <a:ext cx="17526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765163"/>
      </p:ext>
    </p:extLst>
  </p:cSld>
  <p:clrMapOvr>
    <a:masterClrMapping/>
  </p:clrMapOvr>
</p:sld>
</file>

<file path=ppt/slides/slide28.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457200" y="0"/>
            <a:ext cx="8229600" cy="1143000"/>
          </a:xfrm>
        </p:spPr>
        <p:txBody>
          <a:bodyPr/>
          <a:lstStyle/>
          <a:p>
            <a:r>
              <a:rPr lang="en-US" i="1" dirty="0">
                <a:solidFill>
                  <a:srgbClr val="005293"/>
                </a:solidFill>
              </a:rPr>
              <a:t>Beck</a:t>
            </a:r>
            <a:r>
              <a:rPr lang="en-US" dirty="0">
                <a:solidFill>
                  <a:srgbClr val="005293"/>
                </a:solidFill>
              </a:rPr>
              <a:t> </a:t>
            </a:r>
            <a:r>
              <a:rPr lang="en-US" dirty="0" smtClean="0">
                <a:solidFill>
                  <a:srgbClr val="005293"/>
                </a:solidFill>
              </a:rPr>
              <a:t>Dissent</a:t>
            </a:r>
            <a:endParaRPr lang="en-US" dirty="0">
              <a:solidFill>
                <a:srgbClr val="005293"/>
              </a:solidFill>
            </a:endParaRPr>
          </a:p>
        </p:txBody>
      </p:sp>
      <p:sp>
        <p:nvSpPr>
          <p:cNvPr id="3" name="Content Placeholder 2" descr="" title=""/>
          <p:cNvSpPr>
            <a:spLocks noGrp="1"/>
          </p:cNvSpPr>
          <p:nvPr>
            <p:ph idx="1"/>
          </p:nvPr>
        </p:nvSpPr>
        <p:spPr>
          <a:xfrm>
            <a:off x="457200" y="838200"/>
            <a:ext cx="8229600" cy="4724400"/>
          </a:xfrm>
        </p:spPr>
        <p:txBody>
          <a:bodyPr>
            <a:noAutofit/>
          </a:bodyPr>
          <a:lstStyle/>
          <a:p>
            <a:pPr>
              <a:spcBef>
                <a:spcPts val="1200"/>
              </a:spcBef>
            </a:pPr>
            <a:r>
              <a:rPr lang="en-US" sz="1400" b="1" u="sng" cap="small" dirty="0" smtClean="0"/>
              <a:t>Fact Question</a:t>
            </a:r>
            <a:r>
              <a:rPr lang="en-US" sz="1400" dirty="0" smtClean="0"/>
              <a:t>:  “The</a:t>
            </a:r>
            <a:r>
              <a:rPr lang="en-US" sz="1400" dirty="0"/>
              <a:t>[] general and amorphous adjectives ‘unreasonable,’ ‘arbitrary’ and ‘unfair’ are similar to those found in the Uniform Commercial Code and lend themselves to varying interpretations depending on the circumstances of a particular business situation.” </a:t>
            </a:r>
          </a:p>
          <a:p>
            <a:pPr>
              <a:spcBef>
                <a:spcPts val="1200"/>
              </a:spcBef>
            </a:pPr>
            <a:r>
              <a:rPr lang="en-US" sz="1400" b="1" u="sng" dirty="0" smtClean="0"/>
              <a:t>F</a:t>
            </a:r>
            <a:r>
              <a:rPr lang="en-US" sz="1400" b="1" u="sng" cap="small" dirty="0" smtClean="0"/>
              <a:t>actfinder Upheld Standard</a:t>
            </a:r>
            <a:r>
              <a:rPr lang="en-US" sz="1400" dirty="0" smtClean="0"/>
              <a:t>:  “District </a:t>
            </a:r>
            <a:r>
              <a:rPr lang="en-US" sz="1400" dirty="0"/>
              <a:t>Court conducted a bench trial over several days and rendered a determination that the RSI performance standard, which uses a statewide sales average adjusted for local conditions, was not unreasonable, arbitrary or unfair.  In making that determination, District Court considered and rejected the testimony of Beck's </a:t>
            </a:r>
            <a:r>
              <a:rPr lang="en-US" sz="1400" dirty="0" smtClean="0"/>
              <a:t>expert that the standard did not account for brand popularity and import bias, holding that the Retail Sales Index's (RSI) use of ‘segmentation’ adequately accounted for those particular variables. </a:t>
            </a:r>
            <a:r>
              <a:rPr lang="en-US" sz="1400" dirty="0"/>
              <a:t>Crediting the testimony of GM’s </a:t>
            </a:r>
            <a:r>
              <a:rPr lang="en-US" sz="1400" dirty="0" smtClean="0"/>
              <a:t>two </a:t>
            </a:r>
            <a:r>
              <a:rPr lang="en-US" sz="1400" dirty="0"/>
              <a:t>experts, District Court also determined that the RSI standard was </a:t>
            </a:r>
            <a:r>
              <a:rPr lang="en-US" sz="1400" dirty="0" smtClean="0"/>
              <a:t>‘administratively </a:t>
            </a:r>
            <a:r>
              <a:rPr lang="en-US" sz="1400" dirty="0"/>
              <a:t>convenient</a:t>
            </a:r>
            <a:r>
              <a:rPr lang="en-US" sz="1400" dirty="0" smtClean="0"/>
              <a:t>,’ ‘objective,’ </a:t>
            </a:r>
            <a:r>
              <a:rPr lang="en-US" sz="1400" dirty="0"/>
              <a:t>and </a:t>
            </a:r>
            <a:r>
              <a:rPr lang="en-US" sz="1400" dirty="0" smtClean="0"/>
              <a:t>‘uniformly </a:t>
            </a:r>
            <a:r>
              <a:rPr lang="en-US" sz="1400" dirty="0"/>
              <a:t>applied</a:t>
            </a:r>
            <a:r>
              <a:rPr lang="en-US" sz="1400" dirty="0" smtClean="0"/>
              <a:t>.'” </a:t>
            </a:r>
          </a:p>
          <a:p>
            <a:pPr>
              <a:spcBef>
                <a:spcPts val="1200"/>
              </a:spcBef>
            </a:pPr>
            <a:r>
              <a:rPr lang="en-US" sz="1400" b="1" u="sng" cap="small" dirty="0"/>
              <a:t>Majority Avoided Facts</a:t>
            </a:r>
            <a:r>
              <a:rPr lang="en-US" sz="1400" b="1" cap="small" dirty="0"/>
              <a:t>: </a:t>
            </a:r>
            <a:r>
              <a:rPr lang="en-US" sz="1400" dirty="0"/>
              <a:t>“Putting aside that what constitutes an “unreasonable,” “arbitrary” or “unfair” standard is a factual determination, I do not believe it is this Court’s role or function to determine, as a matter of law, that GM’s failure to include these particular “preference factors” [local brand popularity or import bias] as part of its currently-formulated RSI violated section 463(2)(gg).” </a:t>
            </a:r>
            <a:endParaRPr lang="en-US" sz="1400" cap="small" dirty="0"/>
          </a:p>
          <a:p>
            <a:pPr>
              <a:spcBef>
                <a:spcPts val="1200"/>
              </a:spcBef>
            </a:pPr>
            <a:r>
              <a:rPr lang="en-US" sz="1400" b="1" u="sng" cap="small" dirty="0" smtClean="0"/>
              <a:t>Art and Science Approach</a:t>
            </a:r>
            <a:r>
              <a:rPr lang="en-US" sz="1400" dirty="0" smtClean="0"/>
              <a:t>:  “It is evident from the record that the RSI is a tool utilized by GM to determine if a franchisee is achieving certain benchmarks, and, if not, the RSI operates as a canary in the coal mine to alert GM that the franchisee needs assistance.”</a:t>
            </a:r>
            <a:endParaRPr lang="en-US" sz="1400" dirty="0"/>
          </a:p>
        </p:txBody>
      </p:sp>
      <p:sp>
        <p:nvSpPr>
          <p:cNvPr id="4" name="Slide Number Placeholder 3" descr="" title=""/>
          <p:cNvSpPr>
            <a:spLocks noGrp="1"/>
          </p:cNvSpPr>
          <p:nvPr>
            <p:ph type="sldNum" sz="quarter" idx="12"/>
          </p:nvPr>
        </p:nvSpPr>
        <p:spPr/>
        <p:txBody>
          <a:bodyPr/>
          <a:lstStyle/>
          <a:p>
            <a:fld id="{D7AFA042-2070-467B-864C-EE69988E1653}" type="slidenum">
              <a:rPr lang="en-US" altLang="en-US" smtClean="0"/>
              <a:pPr/>
              <a:t>28</a:t>
            </a:fld>
            <a:endParaRPr lang="en-US" altLang="en-US" dirty="0"/>
          </a:p>
        </p:txBody>
      </p:sp>
      <p:pic>
        <p:nvPicPr>
          <p:cNvPr id="5" name="Picture 4" descr="" 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486400"/>
            <a:ext cx="17526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019720"/>
      </p:ext>
    </p:extLst>
  </p:cSld>
  <p:clrMapOvr>
    <a:masterClrMapping/>
  </p:clrMapOvr>
</p:sld>
</file>

<file path=ppt/slides/slide29.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457200" y="228600"/>
            <a:ext cx="8229600" cy="1143000"/>
          </a:xfrm>
        </p:spPr>
        <p:txBody>
          <a:bodyPr/>
          <a:lstStyle/>
          <a:p>
            <a:r>
              <a:rPr lang="en-US" dirty="0">
                <a:solidFill>
                  <a:srgbClr val="005293"/>
                </a:solidFill>
              </a:rPr>
              <a:t>Beck’s </a:t>
            </a:r>
            <a:r>
              <a:rPr lang="en-US" dirty="0" smtClean="0">
                <a:solidFill>
                  <a:srgbClr val="005293"/>
                </a:solidFill>
              </a:rPr>
              <a:t>Significance – </a:t>
            </a:r>
            <a:r>
              <a:rPr lang="en-US" i="1" dirty="0" smtClean="0">
                <a:solidFill>
                  <a:srgbClr val="005293"/>
                </a:solidFill>
              </a:rPr>
              <a:t>Dealer View</a:t>
            </a:r>
            <a:r>
              <a:rPr lang="en-US" dirty="0" smtClean="0">
                <a:solidFill>
                  <a:srgbClr val="005293"/>
                </a:solidFill>
              </a:rPr>
              <a:t> </a:t>
            </a:r>
            <a:endParaRPr lang="en-US" dirty="0">
              <a:solidFill>
                <a:srgbClr val="005293"/>
              </a:solidFill>
            </a:endParaRPr>
          </a:p>
        </p:txBody>
      </p:sp>
      <p:sp>
        <p:nvSpPr>
          <p:cNvPr id="3" name="Content Placeholder 2" descr="" title=""/>
          <p:cNvSpPr>
            <a:spLocks noGrp="1"/>
          </p:cNvSpPr>
          <p:nvPr>
            <p:ph idx="1"/>
          </p:nvPr>
        </p:nvSpPr>
        <p:spPr/>
        <p:txBody>
          <a:bodyPr>
            <a:normAutofit lnSpcReduction="10000"/>
          </a:bodyPr>
          <a:lstStyle/>
          <a:p>
            <a:r>
              <a:rPr lang="en-US" sz="2400" dirty="0" smtClean="0"/>
              <a:t>Segmentation </a:t>
            </a:r>
            <a:r>
              <a:rPr lang="en-US" sz="2400" dirty="0"/>
              <a:t>as the sole adjustment to large geography benchmarks probably over.  Will have to add other adjustments and/or use more localized benchmark territory.</a:t>
            </a:r>
          </a:p>
          <a:p>
            <a:r>
              <a:rPr lang="en-US" sz="2400" dirty="0" smtClean="0"/>
              <a:t>Will </a:t>
            </a:r>
            <a:r>
              <a:rPr lang="en-US" sz="2400" dirty="0"/>
              <a:t>make terminations, add points, relocations based on existing dealer(s) sales effectiveness (or market registration effectiveness) more difficult </a:t>
            </a:r>
          </a:p>
          <a:p>
            <a:r>
              <a:rPr lang="en-US" sz="2400" dirty="0" smtClean="0"/>
              <a:t>Big </a:t>
            </a:r>
            <a:r>
              <a:rPr lang="en-US" sz="2400" dirty="0"/>
              <a:t>side effect on facility requirements </a:t>
            </a:r>
            <a:r>
              <a:rPr lang="en-US" sz="2400" dirty="0" smtClean="0"/>
              <a:t>based on “expected sales” and </a:t>
            </a:r>
            <a:r>
              <a:rPr lang="en-US" sz="2400" dirty="0"/>
              <a:t>incentive programs that pay money based on meeting sales objectives tied to this metric</a:t>
            </a:r>
            <a:r>
              <a:rPr lang="en-US" sz="2400" dirty="0" smtClean="0"/>
              <a:t>.</a:t>
            </a:r>
            <a:endParaRPr lang="en-US" sz="2400" dirty="0"/>
          </a:p>
        </p:txBody>
      </p:sp>
      <p:sp>
        <p:nvSpPr>
          <p:cNvPr id="4" name="Slide Number Placeholder 3" descr="" title=""/>
          <p:cNvSpPr>
            <a:spLocks noGrp="1"/>
          </p:cNvSpPr>
          <p:nvPr>
            <p:ph type="sldNum" sz="quarter" idx="12"/>
          </p:nvPr>
        </p:nvSpPr>
        <p:spPr/>
        <p:txBody>
          <a:bodyPr/>
          <a:lstStyle/>
          <a:p>
            <a:fld id="{D7AFA042-2070-467B-864C-EE69988E1653}" type="slidenum">
              <a:rPr lang="en-US" altLang="en-US" smtClean="0"/>
              <a:pPr/>
              <a:t>29</a:t>
            </a:fld>
            <a:endParaRPr lang="en-US" altLang="en-US" dirty="0"/>
          </a:p>
        </p:txBody>
      </p:sp>
      <p:pic>
        <p:nvPicPr>
          <p:cNvPr id="5" name="Picture 4" descr="" 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486400"/>
            <a:ext cx="17526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828471"/>
      </p:ext>
    </p:extLst>
  </p:cSld>
  <p:clrMapOvr>
    <a:masterClrMapping/>
  </p:clrMapOvr>
</p:sld>
</file>

<file path=ppt/slides/slide3.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solidFill>
                  <a:srgbClr val="005293"/>
                </a:solidFill>
              </a:rPr>
              <a:t>History and E</a:t>
            </a:r>
            <a:r>
              <a:rPr lang="en-US" dirty="0" smtClean="0">
                <a:solidFill>
                  <a:srgbClr val="005293"/>
                </a:solidFill>
              </a:rPr>
              <a:t>volution</a:t>
            </a:r>
            <a:endParaRPr lang="en-US" dirty="0">
              <a:solidFill>
                <a:srgbClr val="005293"/>
              </a:solidFill>
            </a:endParaRPr>
          </a:p>
        </p:txBody>
      </p:sp>
      <p:sp>
        <p:nvSpPr>
          <p:cNvPr id="3" name="Content Placeholder 2" descr="" title=""/>
          <p:cNvSpPr>
            <a:spLocks noGrp="1"/>
          </p:cNvSpPr>
          <p:nvPr>
            <p:ph idx="1"/>
          </p:nvPr>
        </p:nvSpPr>
        <p:spPr>
          <a:xfrm>
            <a:off x="457200" y="1371600"/>
            <a:ext cx="8229600" cy="4525963"/>
          </a:xfrm>
        </p:spPr>
        <p:txBody>
          <a:bodyPr/>
          <a:lstStyle/>
          <a:p>
            <a:r>
              <a:rPr lang="en-US" dirty="0" smtClean="0"/>
              <a:t>How to measure dealer sales performance?</a:t>
            </a:r>
          </a:p>
          <a:p>
            <a:r>
              <a:rPr lang="en-US" dirty="0" smtClean="0"/>
              <a:t>Originally </a:t>
            </a:r>
            <a:r>
              <a:rPr lang="en-US" dirty="0"/>
              <a:t>a quota/objective based system using projections/estimates</a:t>
            </a:r>
          </a:p>
          <a:p>
            <a:r>
              <a:rPr lang="en-US" dirty="0" smtClean="0"/>
              <a:t>Sales </a:t>
            </a:r>
            <a:r>
              <a:rPr lang="en-US" dirty="0"/>
              <a:t>effectiveness developed in the 1970s using actual historical </a:t>
            </a:r>
            <a:r>
              <a:rPr lang="en-US" dirty="0" smtClean="0"/>
              <a:t>data</a:t>
            </a:r>
          </a:p>
          <a:p>
            <a:r>
              <a:rPr lang="en-US" dirty="0" smtClean="0"/>
              <a:t>Segmentation </a:t>
            </a:r>
            <a:r>
              <a:rPr lang="en-US" dirty="0"/>
              <a:t>evolved in </a:t>
            </a:r>
            <a:r>
              <a:rPr lang="en-US" dirty="0" smtClean="0"/>
              <a:t>1980s – measuring performance against competitive vehicle type</a:t>
            </a:r>
          </a:p>
          <a:p>
            <a:r>
              <a:rPr lang="en-US" dirty="0"/>
              <a:t>National, Regional, State </a:t>
            </a:r>
            <a:r>
              <a:rPr lang="en-US" dirty="0" smtClean="0"/>
              <a:t>benchmarks</a:t>
            </a:r>
            <a:endParaRPr lang="en-US" dirty="0"/>
          </a:p>
        </p:txBody>
      </p:sp>
      <p:sp>
        <p:nvSpPr>
          <p:cNvPr id="4" name="Slide Number Placeholder 3" descr="" title=""/>
          <p:cNvSpPr>
            <a:spLocks noGrp="1"/>
          </p:cNvSpPr>
          <p:nvPr>
            <p:ph type="sldNum" sz="quarter" idx="12"/>
          </p:nvPr>
        </p:nvSpPr>
        <p:spPr/>
        <p:txBody>
          <a:bodyPr/>
          <a:lstStyle/>
          <a:p>
            <a:fld id="{D7AFA042-2070-467B-864C-EE69988E1653}" type="slidenum">
              <a:rPr lang="en-US" altLang="en-US" smtClean="0"/>
              <a:pPr/>
              <a:t>3</a:t>
            </a:fld>
            <a:endParaRPr lang="en-US" altLang="en-US" dirty="0"/>
          </a:p>
        </p:txBody>
      </p:sp>
      <p:pic>
        <p:nvPicPr>
          <p:cNvPr id="6" name="Picture 4" descr="" 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486400"/>
            <a:ext cx="17526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422306"/>
      </p:ext>
    </p:extLst>
  </p:cSld>
  <p:clrMapOvr>
    <a:masterClrMapping/>
  </p:clrMapOvr>
</p:sld>
</file>

<file path=ppt/slides/slide30.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304800" y="76200"/>
            <a:ext cx="8382000" cy="1143000"/>
          </a:xfrm>
        </p:spPr>
        <p:txBody>
          <a:bodyPr/>
          <a:lstStyle/>
          <a:p>
            <a:r>
              <a:rPr lang="en-US" dirty="0">
                <a:solidFill>
                  <a:srgbClr val="005293"/>
                </a:solidFill>
              </a:rPr>
              <a:t>Beck’s Significance - </a:t>
            </a:r>
            <a:r>
              <a:rPr lang="en-US" i="1" dirty="0">
                <a:solidFill>
                  <a:srgbClr val="005293"/>
                </a:solidFill>
              </a:rPr>
              <a:t>Manufacturer </a:t>
            </a:r>
            <a:r>
              <a:rPr lang="en-US" i="1" dirty="0" smtClean="0">
                <a:solidFill>
                  <a:srgbClr val="005293"/>
                </a:solidFill>
              </a:rPr>
              <a:t>View </a:t>
            </a:r>
            <a:endParaRPr lang="en-US" i="1" dirty="0">
              <a:solidFill>
                <a:srgbClr val="005293"/>
              </a:solidFill>
            </a:endParaRPr>
          </a:p>
        </p:txBody>
      </p:sp>
      <p:sp>
        <p:nvSpPr>
          <p:cNvPr id="3" name="Content Placeholder 2" descr="" title=""/>
          <p:cNvSpPr>
            <a:spLocks noGrp="1"/>
          </p:cNvSpPr>
          <p:nvPr>
            <p:ph idx="1"/>
          </p:nvPr>
        </p:nvSpPr>
        <p:spPr>
          <a:xfrm>
            <a:off x="457200" y="1066800"/>
            <a:ext cx="8305800" cy="4525963"/>
          </a:xfrm>
        </p:spPr>
        <p:txBody>
          <a:bodyPr>
            <a:noAutofit/>
          </a:bodyPr>
          <a:lstStyle/>
          <a:p>
            <a:r>
              <a:rPr lang="en-US" sz="2000" dirty="0"/>
              <a:t>Court went too far - ignored the District Court’s corroborative findings on reasonableness of </a:t>
            </a:r>
            <a:r>
              <a:rPr lang="en-US" sz="2000" dirty="0" smtClean="0"/>
              <a:t>RSI. </a:t>
            </a:r>
            <a:endParaRPr lang="en-US" sz="2000" dirty="0"/>
          </a:p>
          <a:p>
            <a:r>
              <a:rPr lang="en-US" sz="2000" dirty="0" smtClean="0"/>
              <a:t>Good </a:t>
            </a:r>
            <a:r>
              <a:rPr lang="en-US" sz="2000" dirty="0"/>
              <a:t>decision for bad dealers, bad decision for good </a:t>
            </a:r>
            <a:r>
              <a:rPr lang="en-US" sz="2000" dirty="0" smtClean="0"/>
              <a:t>dealers.</a:t>
            </a:r>
            <a:endParaRPr lang="en-US" sz="2000" dirty="0"/>
          </a:p>
          <a:p>
            <a:r>
              <a:rPr lang="en-US" sz="2000" dirty="0" smtClean="0"/>
              <a:t>Misconstrues </a:t>
            </a:r>
            <a:r>
              <a:rPr lang="en-US" sz="2000" dirty="0"/>
              <a:t>the role of the dealer regarding “local brand </a:t>
            </a:r>
            <a:r>
              <a:rPr lang="en-US" sz="2000" dirty="0" smtClean="0"/>
              <a:t>popularity.” </a:t>
            </a:r>
            <a:endParaRPr lang="en-US" sz="2000" dirty="0"/>
          </a:p>
          <a:p>
            <a:r>
              <a:rPr lang="en-US" sz="2000" dirty="0" smtClean="0"/>
              <a:t>Probably </a:t>
            </a:r>
            <a:r>
              <a:rPr lang="en-US" sz="2000" dirty="0"/>
              <a:t>an outlier beyond NY - dissent should help temper </a:t>
            </a:r>
            <a:r>
              <a:rPr lang="en-US" sz="2000" dirty="0" smtClean="0"/>
              <a:t>spread.</a:t>
            </a:r>
            <a:endParaRPr lang="en-US" sz="2000" dirty="0"/>
          </a:p>
          <a:p>
            <a:r>
              <a:rPr lang="en-US" sz="2000" dirty="0" smtClean="0"/>
              <a:t>Manufacturers </a:t>
            </a:r>
            <a:r>
              <a:rPr lang="en-US" sz="2000" dirty="0"/>
              <a:t>are likely to tweak </a:t>
            </a:r>
            <a:r>
              <a:rPr lang="en-US" sz="2000" dirty="0" smtClean="0"/>
              <a:t>formulaic approach </a:t>
            </a:r>
            <a:r>
              <a:rPr lang="en-US" sz="2000" dirty="0"/>
              <a:t>to formalize consideration of </a:t>
            </a:r>
            <a:r>
              <a:rPr lang="en-US" sz="2000" dirty="0" smtClean="0"/>
              <a:t>“other </a:t>
            </a:r>
            <a:r>
              <a:rPr lang="en-US" sz="2000" dirty="0"/>
              <a:t>relevant factors</a:t>
            </a:r>
            <a:r>
              <a:rPr lang="en-US" sz="2000" dirty="0" smtClean="0"/>
              <a:t>” or add localized benchmark.</a:t>
            </a:r>
            <a:endParaRPr lang="en-US" sz="2000" dirty="0"/>
          </a:p>
          <a:p>
            <a:r>
              <a:rPr lang="en-US" sz="2000" dirty="0"/>
              <a:t>Dealers have offered no better alternative to sales </a:t>
            </a:r>
            <a:r>
              <a:rPr lang="en-US" sz="2000" dirty="0" smtClean="0"/>
              <a:t>effectiveness.</a:t>
            </a:r>
            <a:endParaRPr lang="en-US" sz="2000" dirty="0"/>
          </a:p>
          <a:p>
            <a:r>
              <a:rPr lang="en-US" sz="2000" i="1" dirty="0" smtClean="0"/>
              <a:t>Beck</a:t>
            </a:r>
            <a:r>
              <a:rPr lang="en-US" sz="2000" dirty="0" smtClean="0"/>
              <a:t> </a:t>
            </a:r>
            <a:r>
              <a:rPr lang="en-US" sz="2000" dirty="0"/>
              <a:t>majority - “Our interpretation of VTL § 463 (2) (gg) should not be understood as an invitation for a court to substitute its opinion for a franchisor's determination of how best to achieve its bottom-line business goals.”</a:t>
            </a:r>
          </a:p>
          <a:p>
            <a:r>
              <a:rPr lang="en-US" sz="2000" dirty="0" smtClean="0"/>
              <a:t>FTC </a:t>
            </a:r>
            <a:r>
              <a:rPr lang="en-US" sz="2000" dirty="0"/>
              <a:t>Workshop on Auto </a:t>
            </a:r>
            <a:r>
              <a:rPr lang="en-US" sz="2000" dirty="0" smtClean="0"/>
              <a:t>Distribution.</a:t>
            </a:r>
            <a:endParaRPr lang="en-US" sz="2000" dirty="0"/>
          </a:p>
        </p:txBody>
      </p:sp>
      <p:sp>
        <p:nvSpPr>
          <p:cNvPr id="4" name="Slide Number Placeholder 3" descr="" title=""/>
          <p:cNvSpPr>
            <a:spLocks noGrp="1"/>
          </p:cNvSpPr>
          <p:nvPr>
            <p:ph type="sldNum" sz="quarter" idx="12"/>
          </p:nvPr>
        </p:nvSpPr>
        <p:spPr/>
        <p:txBody>
          <a:bodyPr/>
          <a:lstStyle/>
          <a:p>
            <a:fld id="{D7AFA042-2070-467B-864C-EE69988E1653}" type="slidenum">
              <a:rPr lang="en-US" altLang="en-US" smtClean="0"/>
              <a:pPr/>
              <a:t>30</a:t>
            </a:fld>
            <a:endParaRPr lang="en-US" altLang="en-US" dirty="0"/>
          </a:p>
        </p:txBody>
      </p:sp>
      <p:pic>
        <p:nvPicPr>
          <p:cNvPr id="5" name="Picture 4" descr="" 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486400"/>
            <a:ext cx="17526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63602"/>
      </p:ext>
    </p:extLst>
  </p:cSld>
  <p:clrMapOvr>
    <a:masterClrMapping/>
  </p:clrMapOvr>
</p:sld>
</file>

<file path=ppt/slides/slide31.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smtClean="0">
                <a:solidFill>
                  <a:srgbClr val="0070C0"/>
                </a:solidFill>
              </a:rPr>
              <a:t>Questions?</a:t>
            </a:r>
            <a:endParaRPr lang="en-US" dirty="0">
              <a:solidFill>
                <a:srgbClr val="0070C0"/>
              </a:solidFill>
            </a:endParaRPr>
          </a:p>
        </p:txBody>
      </p:sp>
      <p:sp>
        <p:nvSpPr>
          <p:cNvPr id="4" name="Slide Number Placeholder 3" descr="" title=""/>
          <p:cNvSpPr>
            <a:spLocks noGrp="1"/>
          </p:cNvSpPr>
          <p:nvPr>
            <p:ph type="sldNum" sz="quarter" idx="12"/>
          </p:nvPr>
        </p:nvSpPr>
        <p:spPr/>
        <p:txBody>
          <a:bodyPr/>
          <a:lstStyle/>
          <a:p>
            <a:fld id="{D7AFA042-2070-467B-864C-EE69988E1653}" type="slidenum">
              <a:rPr lang="en-US" altLang="en-US" smtClean="0"/>
              <a:pPr/>
              <a:t>31</a:t>
            </a:fld>
            <a:endParaRPr lang="en-US" altLang="en-US" dirty="0"/>
          </a:p>
        </p:txBody>
      </p:sp>
      <p:pic>
        <p:nvPicPr>
          <p:cNvPr id="5" name="Picture 2" descr="" titl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4200" y="1752600"/>
            <a:ext cx="2591025" cy="3255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 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86400"/>
            <a:ext cx="17526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694019"/>
      </p:ext>
    </p:extLst>
  </p:cSld>
  <p:clrMapOvr>
    <a:masterClrMapping/>
  </p:clrMapOvr>
</p:sld>
</file>

<file path=ppt/slides/slide4.xml><?xml version="1.0" encoding="utf-8"?>
<p:sld xmlns:mc="http://schemas.openxmlformats.org/markup-compatibility/2006"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457200" y="0"/>
            <a:ext cx="8229600" cy="1066800"/>
          </a:xfrm>
        </p:spPr>
        <p:txBody>
          <a:bodyPr/>
          <a:lstStyle/>
          <a:p>
            <a:r>
              <a:rPr lang="en-US" dirty="0">
                <a:solidFill>
                  <a:srgbClr val="005293"/>
                </a:solidFill>
              </a:rPr>
              <a:t>What is Sales </a:t>
            </a:r>
            <a:r>
              <a:rPr lang="en-US" dirty="0" smtClean="0">
                <a:solidFill>
                  <a:srgbClr val="005293"/>
                </a:solidFill>
              </a:rPr>
              <a:t>Effectiveness?</a:t>
            </a:r>
            <a:endParaRPr lang="en-US" dirty="0">
              <a:solidFill>
                <a:srgbClr val="005293"/>
              </a:solidFill>
            </a:endParaRPr>
          </a:p>
        </p:txBody>
      </p:sp>
      <p:sp>
        <p:nvSpPr>
          <p:cNvPr id="3" name="Content Placeholder 2" descr="" title=""/>
          <p:cNvSpPr>
            <a:spLocks noGrp="1"/>
          </p:cNvSpPr>
          <p:nvPr>
            <p:ph idx="1"/>
          </p:nvPr>
        </p:nvSpPr>
        <p:spPr>
          <a:xfrm>
            <a:off x="457200" y="1036637"/>
            <a:ext cx="8229600" cy="5059363"/>
          </a:xfrm>
        </p:spPr>
        <p:txBody>
          <a:bodyPr/>
          <a:lstStyle/>
          <a:p>
            <a:pPr>
              <a:buFont typeface="Arial" panose="020B0604020202020204" pitchFamily="34" charset="0"/>
              <a:buChar char="•"/>
            </a:pPr>
            <a:r>
              <a:rPr lang="en-US" sz="1600" b="1" dirty="0" smtClean="0"/>
              <a:t>Sales </a:t>
            </a:r>
            <a:r>
              <a:rPr lang="en-US" sz="1600" b="1" dirty="0"/>
              <a:t>Effectiveness is a </a:t>
            </a:r>
            <a:r>
              <a:rPr lang="en-US" sz="1600" b="1" dirty="0" smtClean="0"/>
              <a:t>fraction:  </a:t>
            </a:r>
          </a:p>
          <a:p>
            <a:pPr lvl="1">
              <a:buFont typeface="Arial" panose="020B0604020202020204" pitchFamily="34" charset="0"/>
              <a:buChar char="•"/>
            </a:pPr>
            <a:r>
              <a:rPr lang="en-US" sz="1400" dirty="0" smtClean="0"/>
              <a:t>Numerator </a:t>
            </a:r>
            <a:r>
              <a:rPr lang="en-US" sz="1400" dirty="0"/>
              <a:t>is a dealer’s actual sales (typically annual).  </a:t>
            </a:r>
            <a:endParaRPr lang="en-US" sz="1400" dirty="0" smtClean="0"/>
          </a:p>
          <a:p>
            <a:pPr lvl="1">
              <a:buFont typeface="Arial" panose="020B0604020202020204" pitchFamily="34" charset="0"/>
              <a:buChar char="•"/>
            </a:pPr>
            <a:r>
              <a:rPr lang="en-US" sz="1400" dirty="0" smtClean="0"/>
              <a:t>Denominator </a:t>
            </a:r>
            <a:r>
              <a:rPr lang="en-US" sz="1400" dirty="0"/>
              <a:t>is the dealer’s “expected” sales.  </a:t>
            </a:r>
            <a:endParaRPr lang="en-US" sz="1400" dirty="0" smtClean="0"/>
          </a:p>
          <a:p>
            <a:pPr>
              <a:buFont typeface="Arial" panose="020B0604020202020204" pitchFamily="34" charset="0"/>
              <a:buChar char="•"/>
            </a:pPr>
            <a:endParaRPr lang="en-US" sz="1400" dirty="0" smtClean="0"/>
          </a:p>
          <a:p>
            <a:pPr>
              <a:buFont typeface="Arial" panose="020B0604020202020204" pitchFamily="34" charset="0"/>
              <a:buChar char="•"/>
            </a:pPr>
            <a:endParaRPr lang="en-US" sz="1400" dirty="0"/>
          </a:p>
          <a:p>
            <a:pPr>
              <a:buFont typeface="Arial" panose="020B0604020202020204" pitchFamily="34" charset="0"/>
              <a:buChar char="•"/>
            </a:pPr>
            <a:endParaRPr lang="en-US" sz="1400" dirty="0" smtClean="0"/>
          </a:p>
          <a:p>
            <a:pPr>
              <a:buFont typeface="Arial" panose="020B0604020202020204" pitchFamily="34" charset="0"/>
              <a:buChar char="•"/>
            </a:pPr>
            <a:endParaRPr lang="en-US" sz="1400" dirty="0"/>
          </a:p>
          <a:p>
            <a:pPr>
              <a:buFont typeface="Arial" panose="020B0604020202020204" pitchFamily="34" charset="0"/>
              <a:buChar char="•"/>
            </a:pPr>
            <a:endParaRPr lang="en-US" sz="1400" dirty="0" smtClean="0"/>
          </a:p>
          <a:p>
            <a:pPr>
              <a:spcBef>
                <a:spcPts val="600"/>
              </a:spcBef>
              <a:buFont typeface="Arial" panose="020B0604020202020204" pitchFamily="34" charset="0"/>
              <a:buChar char="•"/>
            </a:pPr>
            <a:r>
              <a:rPr lang="en-US" sz="1600" b="1" dirty="0" smtClean="0"/>
              <a:t>Expected </a:t>
            </a:r>
            <a:r>
              <a:rPr lang="en-US" sz="1600" b="1" dirty="0"/>
              <a:t>sales are </a:t>
            </a:r>
            <a:r>
              <a:rPr lang="en-US" sz="1600" b="1" dirty="0" smtClean="0"/>
              <a:t>for each segment:</a:t>
            </a:r>
            <a:endParaRPr lang="en-US" sz="1600" b="1" dirty="0"/>
          </a:p>
          <a:p>
            <a:pPr lvl="1">
              <a:buFont typeface="Arial" panose="020B0604020202020204" pitchFamily="34" charset="0"/>
              <a:buChar char="•"/>
            </a:pPr>
            <a:r>
              <a:rPr lang="en-US" sz="1400" dirty="0" smtClean="0"/>
              <a:t>The universe of vehicles is divided into “segments,” </a:t>
            </a:r>
            <a:r>
              <a:rPr lang="en-US" sz="1400" i="1" dirty="0" smtClean="0"/>
              <a:t>i.e.</a:t>
            </a:r>
            <a:r>
              <a:rPr lang="en-US" sz="1400" dirty="0" smtClean="0"/>
              <a:t> small sedan, pick-up trucks</a:t>
            </a:r>
            <a:endParaRPr lang="en-US" sz="1400" dirty="0"/>
          </a:p>
          <a:p>
            <a:pPr lvl="1">
              <a:buFont typeface="Arial" panose="020B0604020202020204" pitchFamily="34" charset="0"/>
              <a:buChar char="•"/>
            </a:pPr>
            <a:r>
              <a:rPr lang="en-US" sz="1400" dirty="0" smtClean="0"/>
              <a:t>The </a:t>
            </a:r>
            <a:r>
              <a:rPr lang="en-US" sz="1400" dirty="0"/>
              <a:t>brand’s market share in the benchmark territory (state or region) in each individual segment where it competes is calculated.</a:t>
            </a:r>
          </a:p>
          <a:p>
            <a:pPr lvl="1">
              <a:buFont typeface="Arial" panose="020B0604020202020204" pitchFamily="34" charset="0"/>
              <a:buChar char="•"/>
            </a:pPr>
            <a:r>
              <a:rPr lang="en-US" sz="1400" dirty="0" smtClean="0"/>
              <a:t>Those </a:t>
            </a:r>
            <a:r>
              <a:rPr lang="en-US" sz="1400" dirty="0"/>
              <a:t>state/regional segment market shares are applied to the segment registrations in the dealer’s local assigned market territory.</a:t>
            </a:r>
          </a:p>
          <a:p>
            <a:pPr lvl="1">
              <a:buFont typeface="Arial" panose="020B0604020202020204" pitchFamily="34" charset="0"/>
              <a:buChar char="•"/>
            </a:pPr>
            <a:r>
              <a:rPr lang="en-US" sz="1400" dirty="0" smtClean="0"/>
              <a:t>The </a:t>
            </a:r>
            <a:r>
              <a:rPr lang="en-US" sz="1400" dirty="0"/>
              <a:t>results of each segment are added to give the dealer’s “expected sales</a:t>
            </a:r>
            <a:r>
              <a:rPr lang="en-US" sz="1400" dirty="0" smtClean="0"/>
              <a:t>”.</a:t>
            </a:r>
          </a:p>
        </p:txBody>
      </p:sp>
      <p:sp>
        <p:nvSpPr>
          <p:cNvPr id="4" name="Slide Number Placeholder 3" descr="" title=""/>
          <p:cNvSpPr>
            <a:spLocks noGrp="1"/>
          </p:cNvSpPr>
          <p:nvPr>
            <p:ph type="sldNum" sz="quarter" idx="12"/>
          </p:nvPr>
        </p:nvSpPr>
        <p:spPr/>
        <p:txBody>
          <a:bodyPr/>
          <a:lstStyle/>
          <a:p>
            <a:fld id="{D7AFA042-2070-467B-864C-EE69988E1653}" type="slidenum">
              <a:rPr lang="en-US" altLang="en-US" smtClean="0"/>
              <a:pPr/>
              <a:t>4</a:t>
            </a:fld>
            <a:endParaRPr lang="en-US" altLang="en-US" dirty="0"/>
          </a:p>
        </p:txBody>
      </p:sp>
      <mc:AlternateContent xmlns:mc="http://schemas.openxmlformats.org/markup-compatibility/2006">
        <mc:Choice xmlns:a14="http://schemas.microsoft.com/office/drawing/2010/main" Requires="a14">
          <p:sp>
            <p:nvSpPr>
              <p:cNvPr id="7" name="TextBox 6" descr="" title=""/>
              <p:cNvSpPr txBox="1"/>
              <p:nvPr/>
            </p:nvSpPr>
            <p:spPr>
              <a:xfrm>
                <a:off x="914400" y="2028568"/>
                <a:ext cx="7391400" cy="867032"/>
              </a:xfrm>
              <a:prstGeom prst="rect">
                <a:avLst/>
              </a:prstGeom>
              <a:noFill/>
              <a:ln w="12700">
                <a:solidFill>
                  <a:srgbClr val="FF0000"/>
                </a:solidFill>
              </a:ln>
            </p:spPr>
            <p:txBody>
              <a:bodyPr wrap="square" rtlCol="0">
                <a:spAutoFit/>
              </a:bodyPr>
              <a:lstStyle/>
              <a:p>
                <a:pPr lvl="0">
                  <a:tabLst>
                    <a:tab pos="2117725" algn="l"/>
                    <a:tab pos="2286000" algn="l"/>
                  </a:tabLst>
                </a:pPr>
                <a:r>
                  <a:rPr lang="en-US" sz="1800" b="1" dirty="0" smtClean="0">
                    <a:solidFill>
                      <a:srgbClr val="000000"/>
                    </a:solidFill>
                  </a:rPr>
                  <a:t>Sales </a:t>
                </a:r>
                <a:r>
                  <a:rPr lang="en-US" sz="1800" b="1" dirty="0" smtClean="0">
                    <a:solidFill>
                      <a:srgbClr val="000000"/>
                    </a:solidFill>
                  </a:rPr>
                  <a:t>Effectiveness</a:t>
                </a:r>
                <a:r>
                  <a:rPr lang="en-US" sz="1800" b="1" dirty="0">
                    <a:solidFill>
                      <a:srgbClr val="000000"/>
                    </a:solidFill>
                  </a:rPr>
                  <a:t>	 =	</a:t>
                </a:r>
                <a:r>
                  <a:rPr lang="en-US" sz="1800" b="1" dirty="0" smtClean="0">
                    <a:solidFill>
                      <a:srgbClr val="000000"/>
                    </a:solidFill>
                  </a:rPr>
                  <a:t>   </a:t>
                </a:r>
                <a14:m>
                  <m:oMath xmlns:m="http://schemas.openxmlformats.org/officeDocument/2006/math">
                    <m:f>
                      <m:fPr>
                        <m:ctrlPr>
                          <a:rPr xmlns:a="http://schemas.openxmlformats.org/drawingml/2006/main" lang="en-US" sz="1800" b="1" i="1">
                            <a:solidFill>
                              <a:srgbClr val="000000"/>
                            </a:solidFill>
                            <a:latin typeface="Cambria Math"/>
                          </a:rPr>
                        </m:ctrlPr>
                      </m:fPr>
                      <m:num>
                        <m:r>
                          <m:rPr>
                            <m:nor/>
                          </m:rPr>
                          <a:rPr xmlns:a="http://schemas.openxmlformats.org/drawingml/2006/main" lang="en-US" sz="1800" b="1">
                            <a:solidFill>
                              <a:srgbClr val="000000"/>
                            </a:solidFill>
                          </a:rPr>
                          <m:t>Dealer</m:t>
                        </m:r>
                        <m:r>
                          <m:rPr>
                            <m:nor/>
                          </m:rPr>
                          <a:rPr xmlns:a="http://schemas.openxmlformats.org/drawingml/2006/main" lang="en-US" sz="1800" b="1">
                            <a:solidFill>
                              <a:srgbClr val="000000"/>
                            </a:solidFill>
                          </a:rPr>
                          <m:t>′</m:t>
                        </m:r>
                        <m:r>
                          <m:rPr>
                            <m:nor/>
                          </m:rPr>
                          <a:rPr xmlns:a="http://schemas.openxmlformats.org/drawingml/2006/main" lang="en-US" sz="1800" b="1">
                            <a:solidFill>
                              <a:srgbClr val="000000"/>
                            </a:solidFill>
                          </a:rPr>
                          <m:t>s</m:t>
                        </m:r>
                        <m:r>
                          <m:rPr>
                            <m:nor/>
                          </m:rPr>
                          <a:rPr xmlns:a="http://schemas.openxmlformats.org/drawingml/2006/main" lang="en-US" sz="1800" b="1">
                            <a:solidFill>
                              <a:srgbClr val="000000"/>
                            </a:solidFill>
                          </a:rPr>
                          <m:t> </m:t>
                        </m:r>
                        <m:r>
                          <m:rPr>
                            <m:nor/>
                          </m:rPr>
                          <a:rPr xmlns:a="http://schemas.openxmlformats.org/drawingml/2006/main" lang="en-US" sz="1800" b="1">
                            <a:solidFill>
                              <a:srgbClr val="000000"/>
                            </a:solidFill>
                          </a:rPr>
                          <m:t>Total</m:t>
                        </m:r>
                        <m:r>
                          <m:rPr>
                            <m:nor/>
                          </m:rPr>
                          <a:rPr xmlns:a="http://schemas.openxmlformats.org/drawingml/2006/main" lang="en-US" sz="1800" b="1">
                            <a:solidFill>
                              <a:srgbClr val="000000"/>
                            </a:solidFill>
                          </a:rPr>
                          <m:t> </m:t>
                        </m:r>
                        <m:r>
                          <m:rPr>
                            <m:nor/>
                          </m:rPr>
                          <a:rPr xmlns:a="http://schemas.openxmlformats.org/drawingml/2006/main" lang="en-US" sz="1800" b="1">
                            <a:solidFill>
                              <a:srgbClr val="000000"/>
                            </a:solidFill>
                          </a:rPr>
                          <m:t>Sales</m:t>
                        </m:r>
                      </m:num>
                      <m:den>
                        <m:eqArr>
                          <m:eqArrPr>
                            <m:ctrlPr>
                              <a:rPr xmlns:a="http://schemas.openxmlformats.org/drawingml/2006/main" lang="en-US" sz="1800" b="1" i="1">
                                <a:solidFill>
                                  <a:srgbClr val="000000"/>
                                </a:solidFill>
                                <a:latin typeface="Cambria Math"/>
                              </a:rPr>
                            </m:ctrlPr>
                          </m:eqArrPr>
                          <m:e>
                            <m:r>
                              <m:rPr>
                                <m:nor/>
                              </m:rPr>
                              <a:rPr xmlns:a="http://schemas.openxmlformats.org/drawingml/2006/main" lang="en-US" sz="1800" b="1">
                                <a:solidFill>
                                  <a:srgbClr val="000000"/>
                                </a:solidFill>
                              </a:rPr>
                              <m:t>Expected</m:t>
                            </m:r>
                            <m:r>
                              <m:rPr>
                                <m:nor/>
                              </m:rPr>
                              <a:rPr xmlns:a="http://schemas.openxmlformats.org/drawingml/2006/main" lang="en-US" sz="1800" b="1">
                                <a:solidFill>
                                  <a:srgbClr val="000000"/>
                                </a:solidFill>
                              </a:rPr>
                              <m:t> </m:t>
                            </m:r>
                            <m:r>
                              <m:rPr>
                                <m:nor/>
                              </m:rPr>
                              <a:rPr xmlns:a="http://schemas.openxmlformats.org/drawingml/2006/main" lang="en-US" sz="1800" b="1">
                                <a:solidFill>
                                  <a:srgbClr val="000000"/>
                                </a:solidFill>
                              </a:rPr>
                              <m:t>Sales</m:t>
                            </m:r>
                            <m:r>
                              <m:rPr>
                                <m:nor/>
                              </m:rPr>
                              <a:rPr xmlns:a="http://schemas.openxmlformats.org/drawingml/2006/main" lang="en-US" sz="1800" b="1">
                                <a:solidFill>
                                  <a:srgbClr val="000000"/>
                                </a:solidFill>
                              </a:rPr>
                              <m:t> </m:t>
                            </m:r>
                            <m:r>
                              <m:rPr>
                                <m:nor/>
                              </m:rPr>
                              <a:rPr xmlns:a="http://schemas.openxmlformats.org/drawingml/2006/main" lang="en-US" sz="1800" b="1">
                                <a:solidFill>
                                  <a:srgbClr val="000000"/>
                                </a:solidFill>
                              </a:rPr>
                              <m:t>Based</m:t>
                            </m:r>
                            <m:r>
                              <m:rPr>
                                <m:nor/>
                              </m:rPr>
                              <a:rPr xmlns:a="http://schemas.openxmlformats.org/drawingml/2006/main" lang="en-US" sz="1800" b="1">
                                <a:solidFill>
                                  <a:srgbClr val="000000"/>
                                </a:solidFill>
                              </a:rPr>
                              <m:t> </m:t>
                            </m:r>
                            <m:r>
                              <m:rPr>
                                <m:nor/>
                              </m:rPr>
                              <a:rPr xmlns:a="http://schemas.openxmlformats.org/drawingml/2006/main" lang="en-US" sz="1800" b="1">
                                <a:solidFill>
                                  <a:srgbClr val="000000"/>
                                </a:solidFill>
                              </a:rPr>
                              <m:t>on</m:t>
                            </m:r>
                            <m:r>
                              <m:rPr>
                                <m:nor/>
                              </m:rPr>
                              <a:rPr xmlns:a="http://schemas.openxmlformats.org/drawingml/2006/main" lang="en-US" sz="1800" b="1">
                                <a:solidFill>
                                  <a:srgbClr val="000000"/>
                                </a:solidFill>
                              </a:rPr>
                              <m:t> </m:t>
                            </m:r>
                          </m:e>
                          <m:e>
                            <m:r>
                              <m:rPr>
                                <m:nor/>
                              </m:rPr>
                              <a:rPr xmlns:a="http://schemas.openxmlformats.org/drawingml/2006/main" lang="en-US" sz="1800" b="1" i="0" smtClean="0">
                                <a:solidFill>
                                  <a:srgbClr val="000000"/>
                                </a:solidFill>
                              </a:rPr>
                              <m:t>Benchmark</m:t>
                            </m:r>
                            <m:r>
                              <m:rPr>
                                <m:nor/>
                              </m:rPr>
                              <a:rPr xmlns:a="http://schemas.openxmlformats.org/drawingml/2006/main" lang="en-US" sz="1800" b="1" i="0" smtClean="0">
                                <a:solidFill>
                                  <a:srgbClr val="000000"/>
                                </a:solidFill>
                              </a:rPr>
                              <m:t> </m:t>
                            </m:r>
                            <m:r>
                              <m:rPr>
                                <m:nor/>
                              </m:rPr>
                              <a:rPr xmlns:a="http://schemas.openxmlformats.org/drawingml/2006/main" lang="en-US" sz="1800" b="1">
                                <a:solidFill>
                                  <a:srgbClr val="000000"/>
                                </a:solidFill>
                              </a:rPr>
                              <m:t>Average</m:t>
                            </m:r>
                          </m:e>
                        </m:eqArr>
                      </m:den>
                    </m:f>
                    <m:r>
                      <m:rPr>
                        <m:nor/>
                      </m:rPr>
                      <a:rPr xmlns:a="http://schemas.openxmlformats.org/drawingml/2006/main" lang="en-US" sz="1800" b="0" i="0" smtClean="0">
                        <a:solidFill>
                          <a:srgbClr val="000000"/>
                        </a:solidFill>
                        <a:latin typeface="Cambria Math"/>
                      </a:rPr>
                      <m:t>      </m:t>
                    </m:r>
                    <m:r>
                      <m:rPr>
                        <m:nor/>
                      </m:rPr>
                      <a:rPr xmlns:a="http://schemas.openxmlformats.org/drawingml/2006/main" lang="en-US" sz="1800" b="1">
                        <a:solidFill>
                          <a:srgbClr val="000000"/>
                        </a:solidFill>
                        <a:latin typeface="+mn-lt"/>
                        <a:ea typeface="Times New Roman"/>
                      </a:rPr>
                      <m:t>x</m:t>
                    </m:r>
                    <m:r>
                      <m:rPr>
                        <m:nor/>
                      </m:rPr>
                      <a:rPr xmlns:a="http://schemas.openxmlformats.org/drawingml/2006/main" lang="en-US" sz="1800" b="1">
                        <a:solidFill>
                          <a:srgbClr val="000000"/>
                        </a:solidFill>
                        <a:latin typeface="+mn-lt"/>
                        <a:ea typeface="Times New Roman"/>
                      </a:rPr>
                      <m:t>        100</m:t>
                    </m:r>
                  </m:oMath>
                </a14:m>
                <a:endParaRPr lang="en-US" sz="1800" b="1" dirty="0">
                  <a:solidFill>
                    <a:srgbClr val="000000"/>
                  </a:solidFill>
                  <a:latin typeface="+mn-lt"/>
                </a:endParaRPr>
              </a:p>
            </p:txBody>
          </p:sp>
        </mc:Choice>
        <mc:Fallback>
          <p:sp>
            <p:nvSpPr>
              <p:cNvPr id="7" name="TextBox 6" descr="" title=""/>
              <p:cNvSpPr txBox="1">
                <a:spLocks noRot="1" noChangeAspect="1" noMove="1" noResize="1" noEditPoints="1" noAdjustHandles="1" noChangeArrowheads="1" noChangeShapeType="1" noTextEdit="1"/>
              </p:cNvSpPr>
              <p:nvPr/>
            </p:nvSpPr>
            <p:spPr>
              <a:xfrm>
                <a:off x="914400" y="2028568"/>
                <a:ext cx="7391400" cy="867032"/>
              </a:xfrm>
              <a:prstGeom prst="rect">
                <a:avLst/>
              </a:prstGeom>
              <a:blipFill rotWithShape="1">
                <a:blip r:embed="rId2"/>
                <a:stretch>
                  <a:fillRect l="-576"/>
                </a:stretch>
              </a:blipFill>
              <a:ln w="12700">
                <a:solidFill>
                  <a:srgbClr val="FF0000"/>
                </a:solidFill>
              </a:ln>
            </p:spPr>
            <p:txBody>
              <a:bodyPr/>
              <a:lstStyle/>
              <a:p>
                <a:r>
                  <a:rPr lang="en-US">
                    <a:noFill/>
                  </a:rPr>
                  <a:t> </a:t>
                </a:r>
              </a:p>
            </p:txBody>
          </p:sp>
        </mc:Fallback>
      </mc:AlternateContent>
      <p:sp>
        <p:nvSpPr>
          <p:cNvPr id="8" name="TextBox 7" descr="" title=""/>
          <p:cNvSpPr txBox="1"/>
          <p:nvPr/>
        </p:nvSpPr>
        <p:spPr>
          <a:xfrm>
            <a:off x="914400" y="4953000"/>
            <a:ext cx="7467600" cy="1277273"/>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eaLnBrk="1" fontAlgn="auto" hangingPunct="1">
              <a:spcBef>
                <a:spcPts val="0"/>
              </a:spcBef>
              <a:spcAft>
                <a:spcPts val="0"/>
              </a:spcAft>
              <a:tabLst>
                <a:tab pos="2290763" algn="l"/>
                <a:tab pos="5889625" algn="l"/>
              </a:tabLst>
            </a:pPr>
            <a:r>
              <a:rPr lang="en-US" sz="1800" b="1" dirty="0">
                <a:solidFill>
                  <a:schemeClr val="bg1">
                    <a:lumMod val="50000"/>
                  </a:schemeClr>
                </a:solidFill>
                <a:latin typeface="Arial"/>
                <a:ea typeface="+mn-ea"/>
              </a:rPr>
              <a:t>	   </a:t>
            </a:r>
            <a:r>
              <a:rPr lang="en-US" sz="1800" b="1" dirty="0" smtClean="0">
                <a:solidFill>
                  <a:schemeClr val="bg1">
                    <a:lumMod val="50000"/>
                  </a:schemeClr>
                </a:solidFill>
                <a:latin typeface="Arial"/>
                <a:ea typeface="+mn-ea"/>
              </a:rPr>
              <a:t>  </a:t>
            </a:r>
            <a:r>
              <a:rPr lang="en-US" sz="1800" b="1" dirty="0" smtClean="0">
                <a:solidFill>
                  <a:srgbClr val="000000"/>
                </a:solidFill>
                <a:latin typeface="Arial"/>
                <a:ea typeface="+mn-ea"/>
              </a:rPr>
              <a:t>Brand’s Statewide </a:t>
            </a:r>
            <a:r>
              <a:rPr lang="en-US" sz="1800" b="1" dirty="0">
                <a:solidFill>
                  <a:srgbClr val="000000"/>
                </a:solidFill>
                <a:latin typeface="Arial"/>
                <a:ea typeface="+mn-ea"/>
              </a:rPr>
              <a:t>	</a:t>
            </a:r>
            <a:r>
              <a:rPr lang="en-US" sz="1800" b="1" dirty="0" smtClean="0">
                <a:solidFill>
                  <a:srgbClr val="000000"/>
                </a:solidFill>
                <a:latin typeface="Arial"/>
                <a:ea typeface="+mn-ea"/>
              </a:rPr>
              <a:t>Segment</a:t>
            </a:r>
            <a:endParaRPr lang="en-US" sz="1800" dirty="0">
              <a:solidFill>
                <a:srgbClr val="000000"/>
              </a:solidFill>
              <a:latin typeface="Arial"/>
              <a:ea typeface="+mn-ea"/>
            </a:endParaRPr>
          </a:p>
          <a:p>
            <a:pPr eaLnBrk="1" fontAlgn="auto" hangingPunct="1">
              <a:spcBef>
                <a:spcPts val="0"/>
              </a:spcBef>
              <a:spcAft>
                <a:spcPts val="0"/>
              </a:spcAft>
              <a:tabLst>
                <a:tab pos="2630488" algn="l"/>
                <a:tab pos="4860925" algn="l"/>
                <a:tab pos="5091113" algn="l"/>
              </a:tabLst>
            </a:pPr>
            <a:r>
              <a:rPr lang="en-US" sz="1800" b="1" dirty="0">
                <a:solidFill>
                  <a:srgbClr val="000000"/>
                </a:solidFill>
                <a:latin typeface="Arial"/>
                <a:ea typeface="+mn-ea"/>
              </a:rPr>
              <a:t>Expected Sales     =	 </a:t>
            </a:r>
            <a:r>
              <a:rPr lang="en-US" sz="1800" b="1" dirty="0" smtClean="0">
                <a:solidFill>
                  <a:srgbClr val="000000"/>
                </a:solidFill>
                <a:latin typeface="Arial"/>
                <a:ea typeface="+mn-ea"/>
              </a:rPr>
              <a:t>Market </a:t>
            </a:r>
            <a:r>
              <a:rPr lang="en-US" sz="1800" b="1" dirty="0">
                <a:solidFill>
                  <a:srgbClr val="000000"/>
                </a:solidFill>
                <a:latin typeface="Arial"/>
                <a:ea typeface="+mn-ea"/>
              </a:rPr>
              <a:t>Share in	</a:t>
            </a:r>
            <a:r>
              <a:rPr lang="en-US" sz="1800" b="1" dirty="0" smtClean="0">
                <a:solidFill>
                  <a:srgbClr val="000000"/>
                </a:solidFill>
                <a:latin typeface="Arial"/>
                <a:ea typeface="+mn-ea"/>
              </a:rPr>
              <a:t>x   	 Registrations </a:t>
            </a:r>
            <a:r>
              <a:rPr lang="en-US" sz="1800" b="1" dirty="0">
                <a:solidFill>
                  <a:srgbClr val="000000"/>
                </a:solidFill>
                <a:latin typeface="Arial"/>
                <a:ea typeface="+mn-ea"/>
              </a:rPr>
              <a:t>in</a:t>
            </a:r>
            <a:endParaRPr lang="en-US" sz="1800" dirty="0">
              <a:solidFill>
                <a:srgbClr val="000000"/>
              </a:solidFill>
              <a:latin typeface="Arial"/>
              <a:ea typeface="+mn-ea"/>
            </a:endParaRPr>
          </a:p>
          <a:p>
            <a:pPr eaLnBrk="1" fontAlgn="auto" hangingPunct="1">
              <a:spcBef>
                <a:spcPts val="0"/>
              </a:spcBef>
              <a:spcAft>
                <a:spcPts val="0"/>
              </a:spcAft>
              <a:tabLst>
                <a:tab pos="3032125" algn="l"/>
                <a:tab pos="3205163" algn="l"/>
                <a:tab pos="5546725" algn="l"/>
                <a:tab pos="5600700" algn="l"/>
              </a:tabLst>
            </a:pPr>
            <a:r>
              <a:rPr lang="en-US" sz="1800" b="1" dirty="0">
                <a:solidFill>
                  <a:srgbClr val="000000"/>
                </a:solidFill>
                <a:latin typeface="Arial"/>
                <a:ea typeface="+mn-ea"/>
              </a:rPr>
              <a:t>	Segment 	Dealer’s </a:t>
            </a:r>
            <a:r>
              <a:rPr lang="en-US" sz="1800" b="1" dirty="0" smtClean="0">
                <a:solidFill>
                  <a:srgbClr val="000000"/>
                </a:solidFill>
                <a:latin typeface="Arial"/>
                <a:ea typeface="+mn-ea"/>
              </a:rPr>
              <a:t>Market</a:t>
            </a:r>
          </a:p>
          <a:p>
            <a:pPr algn="ctr" eaLnBrk="1" fontAlgn="auto" hangingPunct="1">
              <a:spcBef>
                <a:spcPts val="600"/>
              </a:spcBef>
              <a:spcAft>
                <a:spcPts val="0"/>
              </a:spcAft>
            </a:pPr>
            <a:r>
              <a:rPr lang="en-US" sz="1800" b="1" dirty="0">
                <a:solidFill>
                  <a:srgbClr val="000000"/>
                </a:solidFill>
                <a:latin typeface="Arial"/>
                <a:ea typeface="+mn-ea"/>
              </a:rPr>
              <a:t> </a:t>
            </a:r>
            <a:r>
              <a:rPr lang="en-US" sz="1800" b="1" dirty="0" smtClean="0">
                <a:solidFill>
                  <a:srgbClr val="000000"/>
                </a:solidFill>
                <a:latin typeface="Arial"/>
                <a:ea typeface="+mn-ea"/>
              </a:rPr>
              <a:t>(</a:t>
            </a:r>
            <a:r>
              <a:rPr lang="en-US" sz="1800" b="1" dirty="0">
                <a:solidFill>
                  <a:srgbClr val="000000"/>
                </a:solidFill>
                <a:latin typeface="Arial"/>
                <a:ea typeface="+mn-ea"/>
              </a:rPr>
              <a:t>repeated for each vehicle segment in which </a:t>
            </a:r>
            <a:r>
              <a:rPr lang="en-US" sz="1800" b="1" dirty="0" smtClean="0">
                <a:solidFill>
                  <a:srgbClr val="000000"/>
                </a:solidFill>
                <a:latin typeface="Arial"/>
                <a:ea typeface="+mn-ea"/>
              </a:rPr>
              <a:t>Brand competes</a:t>
            </a:r>
            <a:r>
              <a:rPr lang="en-US" sz="1800" b="1" dirty="0">
                <a:solidFill>
                  <a:srgbClr val="000000"/>
                </a:solidFill>
                <a:latin typeface="Arial"/>
                <a:ea typeface="+mn-ea"/>
              </a:rPr>
              <a:t>)</a:t>
            </a:r>
            <a:endParaRPr lang="en-US" sz="1800" dirty="0">
              <a:solidFill>
                <a:srgbClr val="000000"/>
              </a:solidFill>
              <a:latin typeface="Arial"/>
              <a:ea typeface="+mn-ea"/>
            </a:endParaRPr>
          </a:p>
        </p:txBody>
      </p:sp>
    </p:spTree>
    <p:extLst>
      <p:ext uri="{BB962C8B-B14F-4D97-AF65-F5344CB8AC3E}">
        <p14:creationId xmlns:p14="http://schemas.microsoft.com/office/powerpoint/2010/main" val="4289046478"/>
      </p:ext>
    </p:extLst>
  </p:cSld>
  <p:clrMapOvr>
    <a:masterClrMapping/>
  </p:clrMapOvr>
</p:sld>
</file>

<file path=ppt/slides/slide5.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762000" y="228600"/>
            <a:ext cx="8077200" cy="1295400"/>
          </a:xfrm>
        </p:spPr>
        <p:txBody>
          <a:bodyPr/>
          <a:lstStyle/>
          <a:p>
            <a:pPr algn="ctr"/>
            <a:r>
              <a:rPr lang="en-US" dirty="0" smtClean="0"/>
              <a:t>Expected Sales for Mid-Sedan Segment</a:t>
            </a:r>
            <a:endParaRPr lang="en-US" dirty="0"/>
          </a:p>
        </p:txBody>
      </p:sp>
      <p:sp>
        <p:nvSpPr>
          <p:cNvPr id="3" name="Slide Number Placeholder 2" descr="" title=""/>
          <p:cNvSpPr>
            <a:spLocks noGrp="1"/>
          </p:cNvSpPr>
          <p:nvPr>
            <p:ph type="sldNum" sz="quarter" idx="12"/>
          </p:nvPr>
        </p:nvSpPr>
        <p:spPr/>
        <p:txBody>
          <a:bodyPr/>
          <a:lstStyle/>
          <a:p>
            <a:fld id="{33D6E5A2-EC83-451F-A719-9AC1370DD5CF}" type="slidenum">
              <a:rPr lang="en-US" smtClean="0">
                <a:solidFill>
                  <a:srgbClr val="666666"/>
                </a:solidFill>
              </a:rPr>
              <a:pPr/>
              <a:t>5</a:t>
            </a:fld>
            <a:endParaRPr lang="en-US" dirty="0">
              <a:solidFill>
                <a:srgbClr val="666666"/>
              </a:solidFill>
            </a:endParaRPr>
          </a:p>
        </p:txBody>
      </p:sp>
      <p:sp>
        <p:nvSpPr>
          <p:cNvPr id="5" name="Rectangle 4" descr="" title=""/>
          <p:cNvSpPr/>
          <p:nvPr/>
        </p:nvSpPr>
        <p:spPr>
          <a:xfrm>
            <a:off x="533400" y="1498056"/>
            <a:ext cx="8077200" cy="2997744"/>
          </a:xfrm>
          <a:prstGeom prst="rect">
            <a:avLst/>
          </a:prstGeom>
        </p:spPr>
        <p:txBody>
          <a:bodyPr wrap="square">
            <a:spAutoFit/>
          </a:bodyPr>
          <a:lstStyle/>
          <a:p>
            <a:pPr marL="342900" lvl="0" indent="-342900" eaLnBrk="1" hangingPunct="1">
              <a:spcBef>
                <a:spcPct val="20000"/>
              </a:spcBef>
              <a:buFont typeface="Arial" panose="020B0604020202020204" pitchFamily="34" charset="0"/>
              <a:buChar char="•"/>
            </a:pPr>
            <a:r>
              <a:rPr lang="en-US" sz="1800" kern="0" dirty="0" smtClean="0">
                <a:solidFill>
                  <a:srgbClr val="000000"/>
                </a:solidFill>
                <a:latin typeface="Arial"/>
                <a:ea typeface="+mn-ea"/>
              </a:rPr>
              <a:t>Chevrolet’s </a:t>
            </a:r>
            <a:r>
              <a:rPr lang="en-US" sz="1800" kern="0" dirty="0">
                <a:solidFill>
                  <a:srgbClr val="000000"/>
                </a:solidFill>
                <a:latin typeface="Arial"/>
                <a:ea typeface="+mn-ea"/>
              </a:rPr>
              <a:t>entrant in the mid-sedan segment is the Malibu.  Other members of the segment  include the Honda Accord, Toyota Camry, etc.</a:t>
            </a:r>
          </a:p>
          <a:p>
            <a:pPr marL="800100" lvl="1" indent="-342900" eaLnBrk="1" hangingPunct="1">
              <a:spcBef>
                <a:spcPct val="20000"/>
              </a:spcBef>
              <a:buFont typeface="Arial" panose="020B0604020202020204" pitchFamily="34" charset="0"/>
              <a:buChar char="•"/>
            </a:pPr>
            <a:r>
              <a:rPr lang="en-US" sz="2000" kern="0" dirty="0">
                <a:solidFill>
                  <a:srgbClr val="000000"/>
                </a:solidFill>
                <a:latin typeface="Arial"/>
                <a:ea typeface="+mn-ea"/>
              </a:rPr>
              <a:t>Assume the Malibu’s market share is 10% statewide.</a:t>
            </a:r>
          </a:p>
          <a:p>
            <a:pPr marL="800100" lvl="1" indent="-342900" eaLnBrk="1" hangingPunct="1">
              <a:spcBef>
                <a:spcPct val="20000"/>
              </a:spcBef>
              <a:buFont typeface="Arial" panose="020B0604020202020204" pitchFamily="34" charset="0"/>
              <a:buChar char="•"/>
            </a:pPr>
            <a:r>
              <a:rPr lang="en-US" sz="2000" kern="0" dirty="0">
                <a:solidFill>
                  <a:srgbClr val="000000"/>
                </a:solidFill>
                <a:latin typeface="Arial"/>
                <a:ea typeface="+mn-ea"/>
              </a:rPr>
              <a:t>Assume there are 1000 mid-sedan’s registered in a particular dealer’s market territory.</a:t>
            </a:r>
          </a:p>
          <a:p>
            <a:pPr marL="800100" lvl="1" indent="-342900" eaLnBrk="1" hangingPunct="1">
              <a:spcBef>
                <a:spcPct val="20000"/>
              </a:spcBef>
              <a:buFont typeface="Arial" panose="020B0604020202020204" pitchFamily="34" charset="0"/>
              <a:buChar char="•"/>
            </a:pPr>
            <a:r>
              <a:rPr lang="en-US" sz="2000" kern="0" dirty="0">
                <a:solidFill>
                  <a:srgbClr val="000000"/>
                </a:solidFill>
                <a:latin typeface="Arial"/>
                <a:ea typeface="+mn-ea"/>
              </a:rPr>
              <a:t>That dealer would be expected to sell 100 Malibus.</a:t>
            </a:r>
          </a:p>
          <a:p>
            <a:pPr marL="800100" lvl="1" indent="-342900" eaLnBrk="1" hangingPunct="1">
              <a:spcBef>
                <a:spcPct val="20000"/>
              </a:spcBef>
              <a:buFont typeface="Arial" panose="020B0604020202020204" pitchFamily="34" charset="0"/>
              <a:buChar char="•"/>
            </a:pPr>
            <a:r>
              <a:rPr lang="en-US" sz="2000" kern="0" dirty="0">
                <a:solidFill>
                  <a:srgbClr val="000000"/>
                </a:solidFill>
                <a:latin typeface="Arial"/>
                <a:ea typeface="+mn-ea"/>
              </a:rPr>
              <a:t>That calculation is repeated for each segment and all the segment totals are totaled to get the “expected sales” figure.</a:t>
            </a:r>
          </a:p>
          <a:p>
            <a:pPr marL="742950" lvl="1" indent="-285750" eaLnBrk="1" hangingPunct="1">
              <a:spcBef>
                <a:spcPct val="20000"/>
              </a:spcBef>
              <a:buFontTx/>
              <a:buChar char="–"/>
            </a:pPr>
            <a:endParaRPr lang="en-US" sz="1400" b="1" kern="0" dirty="0">
              <a:solidFill>
                <a:srgbClr val="000000"/>
              </a:solidFill>
              <a:latin typeface="Arial"/>
            </a:endParaRPr>
          </a:p>
        </p:txBody>
      </p:sp>
      <p:pic>
        <p:nvPicPr>
          <p:cNvPr id="6" name="Picture 5" descr="" 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486400"/>
            <a:ext cx="17526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662927"/>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sld>
</file>

<file path=ppt/slides/slide6.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7" name="Slide Number Placeholder 3" descr="" title=""/>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400" kern="1200">
                <a:solidFill>
                  <a:schemeClr val="tx1"/>
                </a:solidFill>
                <a:latin typeface="Arial" charset="0"/>
                <a:ea typeface="ＭＳ Ｐゴシック" pitchFamily="100"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00"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00"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00"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00" charset="-128"/>
                <a:cs typeface="+mn-cs"/>
              </a:defRPr>
            </a:lvl5pPr>
            <a:lvl6pPr marL="2286000" algn="l" defTabSz="914400" rtl="0" eaLnBrk="1" latinLnBrk="0" hangingPunct="1">
              <a:defRPr sz="2400" kern="1200">
                <a:solidFill>
                  <a:schemeClr val="tx1"/>
                </a:solidFill>
                <a:latin typeface="Arial" charset="0"/>
                <a:ea typeface="ＭＳ Ｐゴシック" pitchFamily="100" charset="-128"/>
                <a:cs typeface="+mn-cs"/>
              </a:defRPr>
            </a:lvl6pPr>
            <a:lvl7pPr marL="2743200" algn="l" defTabSz="914400" rtl="0" eaLnBrk="1" latinLnBrk="0" hangingPunct="1">
              <a:defRPr sz="2400" kern="1200">
                <a:solidFill>
                  <a:schemeClr val="tx1"/>
                </a:solidFill>
                <a:latin typeface="Arial" charset="0"/>
                <a:ea typeface="ＭＳ Ｐゴシック" pitchFamily="100" charset="-128"/>
                <a:cs typeface="+mn-cs"/>
              </a:defRPr>
            </a:lvl7pPr>
            <a:lvl8pPr marL="3200400" algn="l" defTabSz="914400" rtl="0" eaLnBrk="1" latinLnBrk="0" hangingPunct="1">
              <a:defRPr sz="2400" kern="1200">
                <a:solidFill>
                  <a:schemeClr val="tx1"/>
                </a:solidFill>
                <a:latin typeface="Arial" charset="0"/>
                <a:ea typeface="ＭＳ Ｐゴシック" pitchFamily="100" charset="-128"/>
                <a:cs typeface="+mn-cs"/>
              </a:defRPr>
            </a:lvl8pPr>
            <a:lvl9pPr marL="3657600" algn="l" defTabSz="914400" rtl="0" eaLnBrk="1" latinLnBrk="0" hangingPunct="1">
              <a:defRPr sz="2400" kern="1200">
                <a:solidFill>
                  <a:schemeClr val="tx1"/>
                </a:solidFill>
                <a:latin typeface="Arial" charset="0"/>
                <a:ea typeface="ＭＳ Ｐゴシック" pitchFamily="10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7AFA042-2070-467B-864C-EE69988E1653}" type="slidenum">
              <a:rPr kumimoji="0" lang="en-US" altLang="en-US" sz="1400" b="0" i="0" u="none" strike="noStrike" kern="1200" cap="none" spc="0" normalizeH="0" baseline="0" noProof="0" smtClean="0">
                <a:ln>
                  <a:noFill/>
                </a:ln>
                <a:solidFill>
                  <a:srgbClr val="000000"/>
                </a:solidFill>
                <a:effectLst/>
                <a:uLnTx/>
                <a:uFillTx/>
                <a:latin typeface="Arial" charset="0"/>
                <a:ea typeface="ＭＳ Ｐゴシック" pitchFamily="10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400" b="0" i="0" u="none" strike="noStrike" kern="1200" cap="none" spc="0" normalizeH="0" baseline="0" noProof="0" dirty="0">
              <a:ln>
                <a:noFill/>
              </a:ln>
              <a:solidFill>
                <a:srgbClr val="000000"/>
              </a:solidFill>
              <a:effectLst/>
              <a:uLnTx/>
              <a:uFillTx/>
              <a:latin typeface="Arial" charset="0"/>
              <a:ea typeface="ＭＳ Ｐゴシック" pitchFamily="100" charset="-128"/>
              <a:cs typeface="+mn-cs"/>
            </a:endParaRPr>
          </a:p>
        </p:txBody>
      </p:sp>
      <p:pic>
        <p:nvPicPr>
          <p:cNvPr id="6" name="Picture 4" descr="" 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164" y="5562600"/>
            <a:ext cx="17526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 tit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5764" y="0"/>
            <a:ext cx="5299364" cy="6865620"/>
          </a:xfrm>
          <a:prstGeom prst="rect">
            <a:avLst/>
          </a:prstGeom>
          <a:ln>
            <a:noFill/>
          </a:ln>
        </p:spPr>
      </p:pic>
    </p:spTree>
    <p:extLst>
      <p:ext uri="{BB962C8B-B14F-4D97-AF65-F5344CB8AC3E}">
        <p14:creationId xmlns:p14="http://schemas.microsoft.com/office/powerpoint/2010/main" val="60532539"/>
      </p:ext>
    </p:extLst>
  </p:cSld>
  <p:clrMapOvr>
    <a:masterClrMapping/>
  </p:clrMapOvr>
  <mc:AlternateContent xmlns:mc="http://schemas.openxmlformats.org/markup-compatibility/2006" xmlns:p14="http://schemas.microsoft.com/office/powerpoint/2010/main">
    <mc:Choice Requires="p14">
      <p:transition p14:dur="10"/>
    </mc:Choice>
    <mc:Fallback>
      <p:transition/>
    </mc:Fallback>
  </mc:AlternateContent>
</p:sld>
</file>

<file path=ppt/slides/slide7.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457200" y="152400"/>
            <a:ext cx="8229600" cy="1143000"/>
          </a:xfrm>
        </p:spPr>
        <p:txBody>
          <a:bodyPr/>
          <a:lstStyle/>
          <a:p>
            <a:r>
              <a:rPr lang="en-US" dirty="0">
                <a:solidFill>
                  <a:srgbClr val="005293"/>
                </a:solidFill>
              </a:rPr>
              <a:t>How is Sales Effectiveness </a:t>
            </a:r>
            <a:r>
              <a:rPr lang="en-US" dirty="0" smtClean="0">
                <a:solidFill>
                  <a:srgbClr val="005293"/>
                </a:solidFill>
              </a:rPr>
              <a:t>Used?</a:t>
            </a:r>
            <a:endParaRPr lang="en-US" i="1" dirty="0">
              <a:solidFill>
                <a:srgbClr val="005293"/>
              </a:solidFill>
            </a:endParaRPr>
          </a:p>
        </p:txBody>
      </p:sp>
      <p:sp>
        <p:nvSpPr>
          <p:cNvPr id="3" name="Content Placeholder 2" descr="" title=""/>
          <p:cNvSpPr>
            <a:spLocks noGrp="1"/>
          </p:cNvSpPr>
          <p:nvPr>
            <p:ph idx="1"/>
          </p:nvPr>
        </p:nvSpPr>
        <p:spPr>
          <a:xfrm>
            <a:off x="457200" y="1295400"/>
            <a:ext cx="8229600" cy="4525963"/>
          </a:xfrm>
        </p:spPr>
        <p:txBody>
          <a:bodyPr/>
          <a:lstStyle/>
          <a:p>
            <a:r>
              <a:rPr lang="en-US" dirty="0" smtClean="0"/>
              <a:t>Measure Performance vs. Market Potential</a:t>
            </a:r>
          </a:p>
          <a:p>
            <a:r>
              <a:rPr lang="en-US" dirty="0" smtClean="0"/>
              <a:t>Identify Lost Opportunity and Likely Causes</a:t>
            </a:r>
          </a:p>
          <a:p>
            <a:r>
              <a:rPr lang="en-US" dirty="0" smtClean="0"/>
              <a:t>Support Business Counseling</a:t>
            </a:r>
          </a:p>
          <a:p>
            <a:r>
              <a:rPr lang="en-US" dirty="0"/>
              <a:t>Drive Market Actions</a:t>
            </a:r>
          </a:p>
          <a:p>
            <a:r>
              <a:rPr lang="en-US" dirty="0" smtClean="0"/>
              <a:t>Construct Sales Objectives</a:t>
            </a:r>
            <a:endParaRPr lang="en-US" dirty="0"/>
          </a:p>
          <a:p>
            <a:r>
              <a:rPr lang="en-US" dirty="0" smtClean="0"/>
              <a:t>Award Incentives</a:t>
            </a:r>
          </a:p>
          <a:p>
            <a:r>
              <a:rPr lang="en-US" dirty="0" smtClean="0"/>
              <a:t>Facility Guides</a:t>
            </a:r>
            <a:endParaRPr lang="en-US" dirty="0"/>
          </a:p>
        </p:txBody>
      </p:sp>
      <p:sp>
        <p:nvSpPr>
          <p:cNvPr id="4" name="Slide Number Placeholder 3" descr="" title=""/>
          <p:cNvSpPr>
            <a:spLocks noGrp="1"/>
          </p:cNvSpPr>
          <p:nvPr>
            <p:ph type="sldNum" sz="quarter" idx="12"/>
          </p:nvPr>
        </p:nvSpPr>
        <p:spPr/>
        <p:txBody>
          <a:bodyPr/>
          <a:lstStyle/>
          <a:p>
            <a:fld id="{D7AFA042-2070-467B-864C-EE69988E1653}" type="slidenum">
              <a:rPr lang="en-US" altLang="en-US" smtClean="0"/>
              <a:pPr/>
              <a:t>7</a:t>
            </a:fld>
            <a:endParaRPr lang="en-US" altLang="en-US" dirty="0"/>
          </a:p>
        </p:txBody>
      </p:sp>
      <p:pic>
        <p:nvPicPr>
          <p:cNvPr id="5" name="Picture 4" descr="" 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486400"/>
            <a:ext cx="17526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97124"/>
      </p:ext>
    </p:extLst>
  </p:cSld>
  <p:clrMapOvr>
    <a:masterClrMapping/>
  </p:clrMapOvr>
</p:sld>
</file>

<file path=ppt/slides/slide8.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457200" y="152400"/>
            <a:ext cx="8229600" cy="1143000"/>
          </a:xfrm>
        </p:spPr>
        <p:txBody>
          <a:bodyPr/>
          <a:lstStyle/>
          <a:p>
            <a:r>
              <a:rPr lang="en-US" dirty="0">
                <a:solidFill>
                  <a:srgbClr val="005293"/>
                </a:solidFill>
              </a:rPr>
              <a:t>Perceived </a:t>
            </a:r>
            <a:r>
              <a:rPr lang="en-US" dirty="0" smtClean="0">
                <a:solidFill>
                  <a:srgbClr val="005293"/>
                </a:solidFill>
              </a:rPr>
              <a:t>Benefits</a:t>
            </a:r>
            <a:endParaRPr lang="en-US" dirty="0">
              <a:solidFill>
                <a:srgbClr val="005293"/>
              </a:solidFill>
            </a:endParaRPr>
          </a:p>
        </p:txBody>
      </p:sp>
      <p:sp>
        <p:nvSpPr>
          <p:cNvPr id="3" name="Content Placeholder 2" descr="" title=""/>
          <p:cNvSpPr>
            <a:spLocks noGrp="1"/>
          </p:cNvSpPr>
          <p:nvPr>
            <p:ph idx="1"/>
          </p:nvPr>
        </p:nvSpPr>
        <p:spPr>
          <a:xfrm>
            <a:off x="457200" y="1219200"/>
            <a:ext cx="8229600" cy="4525963"/>
          </a:xfrm>
        </p:spPr>
        <p:txBody>
          <a:bodyPr>
            <a:normAutofit fontScale="92500" lnSpcReduction="20000"/>
          </a:bodyPr>
          <a:lstStyle/>
          <a:p>
            <a:r>
              <a:rPr lang="en-US" dirty="0" smtClean="0"/>
              <a:t>Powerful tool - actual consumer </a:t>
            </a:r>
            <a:r>
              <a:rPr lang="en-US" dirty="0"/>
              <a:t>purchasing data</a:t>
            </a:r>
          </a:p>
          <a:p>
            <a:r>
              <a:rPr lang="en-US" dirty="0" smtClean="0"/>
              <a:t>Avoids </a:t>
            </a:r>
            <a:r>
              <a:rPr lang="en-US" dirty="0"/>
              <a:t>projections, extrapolations, or estimates</a:t>
            </a:r>
          </a:p>
          <a:p>
            <a:r>
              <a:rPr lang="en-US" dirty="0" smtClean="0"/>
              <a:t>Segmentation </a:t>
            </a:r>
            <a:r>
              <a:rPr lang="en-US" dirty="0"/>
              <a:t>provides significant adjustment</a:t>
            </a:r>
          </a:p>
          <a:p>
            <a:r>
              <a:rPr lang="en-US" dirty="0"/>
              <a:t>Great equalizer – allows comparison of different sized dealerships/markets </a:t>
            </a:r>
          </a:p>
          <a:p>
            <a:r>
              <a:rPr lang="en-US" dirty="0"/>
              <a:t>Adjusts for economic conditions, market opportunity and strength of brand within comparison area</a:t>
            </a:r>
          </a:p>
          <a:p>
            <a:r>
              <a:rPr lang="en-US" dirty="0" smtClean="0"/>
              <a:t>Business </a:t>
            </a:r>
            <a:r>
              <a:rPr lang="en-US" dirty="0"/>
              <a:t>tool for </a:t>
            </a:r>
            <a:r>
              <a:rPr lang="en-US" dirty="0" smtClean="0"/>
              <a:t>dealers </a:t>
            </a:r>
            <a:r>
              <a:rPr lang="en-US" dirty="0"/>
              <a:t>and manufacturers</a:t>
            </a:r>
          </a:p>
          <a:p>
            <a:r>
              <a:rPr lang="en-US" dirty="0" smtClean="0"/>
              <a:t>Objective</a:t>
            </a:r>
            <a:r>
              <a:rPr lang="en-US" dirty="0"/>
              <a:t>, predictable, transparent, administratively convenient</a:t>
            </a:r>
          </a:p>
          <a:p>
            <a:r>
              <a:rPr lang="en-US" dirty="0"/>
              <a:t>“Art and science” </a:t>
            </a:r>
            <a:r>
              <a:rPr lang="en-US" dirty="0" smtClean="0"/>
              <a:t>approach - termination rare</a:t>
            </a:r>
            <a:endParaRPr lang="en-US" dirty="0"/>
          </a:p>
        </p:txBody>
      </p:sp>
      <p:sp>
        <p:nvSpPr>
          <p:cNvPr id="4" name="Slide Number Placeholder 3" descr="" title=""/>
          <p:cNvSpPr>
            <a:spLocks noGrp="1"/>
          </p:cNvSpPr>
          <p:nvPr>
            <p:ph type="sldNum" sz="quarter" idx="12"/>
          </p:nvPr>
        </p:nvSpPr>
        <p:spPr/>
        <p:txBody>
          <a:bodyPr/>
          <a:lstStyle/>
          <a:p>
            <a:fld id="{D7AFA042-2070-467B-864C-EE69988E1653}" type="slidenum">
              <a:rPr lang="en-US" altLang="en-US" smtClean="0"/>
              <a:pPr/>
              <a:t>8</a:t>
            </a:fld>
            <a:endParaRPr lang="en-US" altLang="en-US" dirty="0"/>
          </a:p>
        </p:txBody>
      </p:sp>
      <p:pic>
        <p:nvPicPr>
          <p:cNvPr id="5" name="Picture 4" descr="" 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486400"/>
            <a:ext cx="17526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116861"/>
      </p:ext>
    </p:extLst>
  </p:cSld>
  <p:clrMapOvr>
    <a:masterClrMapping/>
  </p:clrMapOvr>
</p:sld>
</file>

<file path=ppt/slides/slide9.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457200" y="228600"/>
            <a:ext cx="8229600" cy="1066800"/>
          </a:xfrm>
        </p:spPr>
        <p:txBody>
          <a:bodyPr/>
          <a:lstStyle/>
          <a:p>
            <a:r>
              <a:rPr lang="en-US" dirty="0" smtClean="0">
                <a:solidFill>
                  <a:srgbClr val="005293"/>
                </a:solidFill>
              </a:rPr>
              <a:t>Perceived Shortcomings</a:t>
            </a:r>
            <a:endParaRPr lang="en-US" i="1" dirty="0">
              <a:solidFill>
                <a:srgbClr val="005293"/>
              </a:solidFill>
            </a:endParaRPr>
          </a:p>
        </p:txBody>
      </p:sp>
      <p:sp>
        <p:nvSpPr>
          <p:cNvPr id="3" name="Content Placeholder 2" descr="" title=""/>
          <p:cNvSpPr>
            <a:spLocks noGrp="1"/>
          </p:cNvSpPr>
          <p:nvPr>
            <p:ph idx="1"/>
          </p:nvPr>
        </p:nvSpPr>
        <p:spPr>
          <a:xfrm>
            <a:off x="457200" y="1371600"/>
            <a:ext cx="8229600" cy="4754563"/>
          </a:xfrm>
        </p:spPr>
        <p:txBody>
          <a:bodyPr/>
          <a:lstStyle/>
          <a:p>
            <a:r>
              <a:rPr lang="en-US" sz="1800" dirty="0" smtClean="0"/>
              <a:t>Common </a:t>
            </a:r>
            <a:r>
              <a:rPr lang="en-US" sz="1800" dirty="0"/>
              <a:t>complaint among dealers is that they do not understand how sales effectiveness is calculated or used</a:t>
            </a:r>
            <a:r>
              <a:rPr lang="en-US" sz="1800" dirty="0" smtClean="0"/>
              <a:t>.</a:t>
            </a:r>
          </a:p>
          <a:p>
            <a:r>
              <a:rPr lang="en-US" sz="1800" dirty="0" smtClean="0"/>
              <a:t>Segmentation </a:t>
            </a:r>
            <a:r>
              <a:rPr lang="en-US" sz="1800" dirty="0"/>
              <a:t>alone is not a sufficient adjustment.   Consumer preferences are much more complex than popularity of broad segments (pick-up trucks vs. sedans</a:t>
            </a:r>
            <a:r>
              <a:rPr lang="en-US" sz="1800" dirty="0" smtClean="0"/>
              <a:t>).  </a:t>
            </a:r>
          </a:p>
          <a:p>
            <a:r>
              <a:rPr lang="en-US" sz="1800" dirty="0" smtClean="0"/>
              <a:t>Does not account for level of competition, import or domestic biases, factory lease/finance programs, factory advertising, etc.</a:t>
            </a:r>
            <a:endParaRPr lang="en-US" sz="1800" dirty="0"/>
          </a:p>
          <a:p>
            <a:r>
              <a:rPr lang="en-US" sz="1800" dirty="0" smtClean="0"/>
              <a:t>As </a:t>
            </a:r>
            <a:r>
              <a:rPr lang="en-US" sz="1800" dirty="0"/>
              <a:t>used by manufacturers, meeting or exceeding “average” is a contractual </a:t>
            </a:r>
            <a:r>
              <a:rPr lang="en-US" sz="1800" dirty="0" smtClean="0"/>
              <a:t>requirement, meaning </a:t>
            </a:r>
            <a:r>
              <a:rPr lang="en-US" sz="1800" dirty="0"/>
              <a:t>that at any one time, half of all dealers are deemed out of compliance with their dealer agreements.  </a:t>
            </a:r>
          </a:p>
          <a:p>
            <a:r>
              <a:rPr lang="en-US" sz="1800" dirty="0" smtClean="0"/>
              <a:t>Not </a:t>
            </a:r>
            <a:r>
              <a:rPr lang="en-US" sz="1800" dirty="0"/>
              <a:t>just about termination.  The expected sales number (the denominator of the sales effectiveness formula</a:t>
            </a:r>
            <a:r>
              <a:rPr lang="en-US" sz="1800" dirty="0" smtClean="0"/>
              <a:t>) is also </a:t>
            </a:r>
            <a:r>
              <a:rPr lang="en-US" sz="1800" dirty="0"/>
              <a:t>used to justify adding new dealers to a market, setting facility requirements, setting sales objectives tied to monetary incentives, allocation of new vehicle inventory, etc</a:t>
            </a:r>
            <a:r>
              <a:rPr lang="en-US" sz="1800" dirty="0" smtClean="0"/>
              <a:t>.</a:t>
            </a:r>
          </a:p>
        </p:txBody>
      </p:sp>
      <p:sp>
        <p:nvSpPr>
          <p:cNvPr id="4" name="Slide Number Placeholder 3" descr="" title=""/>
          <p:cNvSpPr>
            <a:spLocks noGrp="1"/>
          </p:cNvSpPr>
          <p:nvPr>
            <p:ph type="sldNum" sz="quarter" idx="12"/>
          </p:nvPr>
        </p:nvSpPr>
        <p:spPr/>
        <p:txBody>
          <a:bodyPr/>
          <a:lstStyle/>
          <a:p>
            <a:fld id="{D7AFA042-2070-467B-864C-EE69988E1653}" type="slidenum">
              <a:rPr lang="en-US" altLang="en-US" smtClean="0"/>
              <a:pPr/>
              <a:t>9</a:t>
            </a:fld>
            <a:endParaRPr lang="en-US" altLang="en-US" dirty="0"/>
          </a:p>
        </p:txBody>
      </p:sp>
      <p:pic>
        <p:nvPicPr>
          <p:cNvPr id="5" name="Picture 4" descr="" 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486400"/>
            <a:ext cx="17526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27990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10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100"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hite w/ no graphics">
  <a:themeElements>
    <a:clrScheme name="Seyfarth_Innovation">
      <a:dk1>
        <a:srgbClr val="004992"/>
      </a:dk1>
      <a:lt1>
        <a:srgbClr val="666666"/>
      </a:lt1>
      <a:dk2>
        <a:srgbClr val="DADADA"/>
      </a:dk2>
      <a:lt2>
        <a:srgbClr val="FFFFFF"/>
      </a:lt2>
      <a:accent1>
        <a:srgbClr val="00BEFA"/>
      </a:accent1>
      <a:accent2>
        <a:srgbClr val="66CC66"/>
      </a:accent2>
      <a:accent3>
        <a:srgbClr val="666666"/>
      </a:accent3>
      <a:accent4>
        <a:srgbClr val="003366"/>
      </a:accent4>
      <a:accent5>
        <a:srgbClr val="990033"/>
      </a:accent5>
      <a:accent6>
        <a:srgbClr val="FF6633"/>
      </a:accent6>
      <a:hlink>
        <a:srgbClr val="993399"/>
      </a:hlink>
      <a:folHlink>
        <a:srgbClr val="66CC00"/>
      </a:folHlink>
    </a:clrScheme>
    <a:fontScheme name="Seyfarth_Innov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emplate>
  <TotalTime>0</TotalTime>
  <Words>2121</Words>
  <Application>Microsoft Office PowerPoint</Application>
  <PresentationFormat>On-screen Show (4:3)</PresentationFormat>
  <Paragraphs>170</Paragraphs>
  <Slides>31</Slides>
  <Notes>0</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Default Design</vt:lpstr>
      <vt:lpstr>White w/ no graphics</vt:lpstr>
      <vt:lpstr>Sales Effectiveness: Use, Benefits, and Pitfalls (Part 1)</vt:lpstr>
      <vt:lpstr>Disclaimers!</vt:lpstr>
      <vt:lpstr>History and Evolution</vt:lpstr>
      <vt:lpstr>What is Sales Effectiveness?</vt:lpstr>
      <vt:lpstr>Expected Sales for Mid-Sedan Segment</vt:lpstr>
      <vt:lpstr>PowerPoint Presentation</vt:lpstr>
      <vt:lpstr>How is Sales Effectiveness Used?</vt:lpstr>
      <vt:lpstr>Perceived Benefits</vt:lpstr>
      <vt:lpstr>Perceived Shortcomings</vt:lpstr>
      <vt:lpstr>Legal Challenges</vt:lpstr>
      <vt:lpstr>PowerPoint Presentation</vt:lpstr>
      <vt:lpstr>Background - A Long and Winding Road </vt:lpstr>
      <vt:lpstr>Strengths of Beck’s position</vt:lpstr>
      <vt:lpstr>PowerPoint Presentation</vt:lpstr>
      <vt:lpstr>PowerPoint Presentation</vt:lpstr>
      <vt:lpstr>PowerPoint Presentation</vt:lpstr>
      <vt:lpstr>PowerPoint Presentation</vt:lpstr>
      <vt:lpstr>PowerPoint Presentation</vt:lpstr>
      <vt:lpstr>PowerPoint Presentation</vt:lpstr>
      <vt:lpstr>Strengths of GM’s position</vt:lpstr>
      <vt:lpstr>PowerPoint Presentation</vt:lpstr>
      <vt:lpstr>PowerPoint Presentation</vt:lpstr>
      <vt:lpstr>PowerPoint Presentation</vt:lpstr>
      <vt:lpstr>PowerPoint Presentation</vt:lpstr>
      <vt:lpstr>PowerPoint Presentation</vt:lpstr>
      <vt:lpstr>Procedural History</vt:lpstr>
      <vt:lpstr>Beck NY Court of Appeals Decision</vt:lpstr>
      <vt:lpstr>Beck Dissent</vt:lpstr>
      <vt:lpstr>Beck’s Significance – Dealer View </vt:lpstr>
      <vt:lpstr>Beck’s Significance - Manufacturer View </vt:lpstr>
      <vt:lpstr>Questions?</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
  </dc:creator>
  <cp:lastModifiedBy>
  </cp:lastModifiedBy>
  <cp:revision>1</cp:revision>
  <dcterms:modified xsi:type="dcterms:W3CDTF">1901-01-01T06:00:00Z</dcterms:modified>
</cp:coreProperties>
</file>